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0" r:id="rId4"/>
    <p:sldId id="264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301" r:id="rId16"/>
    <p:sldId id="302" r:id="rId17"/>
    <p:sldId id="286" r:id="rId18"/>
    <p:sldId id="284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7" r:id="rId29"/>
    <p:sldId id="298" r:id="rId30"/>
    <p:sldId id="299" r:id="rId31"/>
    <p:sldId id="300" r:id="rId32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04C07-4250-4014-8E36-452C5C8A5C73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D630A-68B9-4569-8E35-F9AA271E14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6887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3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3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3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1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850DF-2EEF-4485-8A15-0405D5EE3E02}" type="datetimeFigureOut">
              <a:rPr lang="en-US" smtClean="0"/>
              <a:t>12/24/2019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A44C-5952-48D9-ACB0-49657EF24BA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7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7.png"/><Relationship Id="rId4" Type="http://schemas.microsoft.com/office/2007/relationships/hdphoto" Target="../media/hdphoto2.wdp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8.png"/><Relationship Id="rId18" Type="http://schemas.openxmlformats.org/officeDocument/2006/relationships/image" Target="../media/image73.jpe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4.jp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 Imagen" descr="1.jpg"/>
          <p:cNvPicPr>
            <a:picLocks noChangeAspect="1"/>
          </p:cNvPicPr>
          <p:nvPr/>
        </p:nvPicPr>
        <p:blipFill>
          <a:blip r:embed="rId2" cstate="print"/>
          <a:srcRect l="10582" t="10582"/>
          <a:stretch>
            <a:fillRect/>
          </a:stretch>
        </p:blipFill>
        <p:spPr>
          <a:xfrm>
            <a:off x="0" y="-1"/>
            <a:ext cx="12192000" cy="6848897"/>
          </a:xfrm>
          <a:prstGeom prst="rect">
            <a:avLst/>
          </a:prstGeom>
        </p:spPr>
      </p:pic>
      <p:pic>
        <p:nvPicPr>
          <p:cNvPr id="3" name="Picture 2" descr="C:\Users\Admin\Pictures\vendedor-independiente-logo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433" y="0"/>
            <a:ext cx="969941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63743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" t="1334" r="3444"/>
          <a:stretch/>
        </p:blipFill>
        <p:spPr>
          <a:xfrm>
            <a:off x="13648" y="-54591"/>
            <a:ext cx="12173804" cy="706954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562714" y="3480179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0"/>
              </a:spcBef>
            </a:pPr>
            <a:r>
              <a:rPr lang="es-CO" altLang="en-US" sz="3200" b="1" dirty="0">
                <a:solidFill>
                  <a:srgbClr val="1D3163"/>
                </a:solidFill>
              </a:rPr>
              <a:t>“Si la industria promueve valores fundamentales en todo el mundo y da a la gente la oportunidad de sacar el máximo partido de sus vidas, para mi ese es el sueño americano”</a:t>
            </a:r>
          </a:p>
        </p:txBody>
      </p:sp>
      <p:sp>
        <p:nvSpPr>
          <p:cNvPr id="9" name="Shape 115"/>
          <p:cNvSpPr>
            <a:spLocks noChangeArrowheads="1"/>
          </p:cNvSpPr>
          <p:nvPr/>
        </p:nvSpPr>
        <p:spPr bwMode="auto">
          <a:xfrm>
            <a:off x="793102" y="227766"/>
            <a:ext cx="11024638" cy="83099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800" b="1" dirty="0">
                <a:ea typeface="ＭＳ Ｐゴシック" charset="0"/>
                <a:cs typeface="Century Gothic" charset="0"/>
                <a:sym typeface="Century Gothic" charset="0"/>
              </a:rPr>
              <a:t>Quién recomienda </a:t>
            </a:r>
            <a:endParaRPr lang="es-ES" sz="4800" b="1" dirty="0"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10" name="Shape 115"/>
          <p:cNvSpPr>
            <a:spLocks noChangeArrowheads="1"/>
          </p:cNvSpPr>
          <p:nvPr/>
        </p:nvSpPr>
        <p:spPr bwMode="auto">
          <a:xfrm>
            <a:off x="1955915" y="556068"/>
            <a:ext cx="11024638" cy="1323439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800" b="1" dirty="0">
                <a:ea typeface="ＭＳ Ｐゴシック" charset="0"/>
                <a:cs typeface="Century Gothic" charset="0"/>
                <a:sym typeface="Century Gothic" charset="0"/>
              </a:rPr>
              <a:t>el </a:t>
            </a:r>
            <a:r>
              <a:rPr lang="es-ES_tradnl" sz="4800" b="1" dirty="0">
                <a:solidFill>
                  <a:srgbClr val="C00000"/>
                </a:solidFill>
                <a:ea typeface="ＭＳ Ｐゴシック" charset="0"/>
                <a:cs typeface="Century Gothic" charset="0"/>
                <a:sym typeface="Century Gothic" charset="0"/>
              </a:rPr>
              <a:t>NETWORK MARKETING </a:t>
            </a:r>
            <a:r>
              <a:rPr lang="es-ES_tradnl" sz="8000" b="1" i="1" dirty="0">
                <a:ea typeface="ＭＳ Ｐゴシック" charset="0"/>
                <a:cs typeface="Century Gothic" charset="0"/>
                <a:sym typeface="Century Gothic" charset="0"/>
              </a:rPr>
              <a:t>?</a:t>
            </a:r>
            <a:endParaRPr lang="es-ES" sz="4800" b="1" i="1" dirty="0"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200436" y="1767009"/>
            <a:ext cx="3752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s-CO" altLang="en-US" sz="3600" dirty="0">
                <a:solidFill>
                  <a:srgbClr val="1D3163"/>
                </a:solidFill>
              </a:rPr>
              <a:t>BILL CLINTON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227766"/>
            <a:ext cx="4636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721740" y="3532140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0"/>
              </a:spcBef>
            </a:pPr>
            <a:r>
              <a:rPr lang="es-CO" altLang="en-US" sz="3200" b="1" dirty="0">
                <a:solidFill>
                  <a:srgbClr val="1D3163"/>
                </a:solidFill>
              </a:rPr>
              <a:t>“Si yo tuviera que volver a hacerlo todo de nuevo, en lugar de construir un negocio tradicional, yo optaría por construir un negocio de Network Marketing”</a:t>
            </a:r>
          </a:p>
        </p:txBody>
      </p:sp>
      <p:sp>
        <p:nvSpPr>
          <p:cNvPr id="6" name="Shape 115"/>
          <p:cNvSpPr>
            <a:spLocks noChangeArrowheads="1"/>
          </p:cNvSpPr>
          <p:nvPr/>
        </p:nvSpPr>
        <p:spPr bwMode="auto">
          <a:xfrm>
            <a:off x="793102" y="227766"/>
            <a:ext cx="11024638" cy="83099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800" b="1" dirty="0">
                <a:ea typeface="ＭＳ Ｐゴシック" charset="0"/>
                <a:cs typeface="Century Gothic" charset="0"/>
                <a:sym typeface="Century Gothic" charset="0"/>
              </a:rPr>
              <a:t>Quién recomienda </a:t>
            </a:r>
            <a:endParaRPr lang="es-ES" sz="4800" b="1" dirty="0"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7" name="Shape 115"/>
          <p:cNvSpPr>
            <a:spLocks noChangeArrowheads="1"/>
          </p:cNvSpPr>
          <p:nvPr/>
        </p:nvSpPr>
        <p:spPr bwMode="auto">
          <a:xfrm>
            <a:off x="2065311" y="545890"/>
            <a:ext cx="11024638" cy="1323439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800" b="1" dirty="0">
                <a:ea typeface="ＭＳ Ｐゴシック" charset="0"/>
                <a:cs typeface="Century Gothic" charset="0"/>
                <a:sym typeface="Century Gothic" charset="0"/>
              </a:rPr>
              <a:t>el </a:t>
            </a:r>
            <a:r>
              <a:rPr lang="es-ES_tradnl" sz="4800" b="1" dirty="0">
                <a:solidFill>
                  <a:srgbClr val="C00000"/>
                </a:solidFill>
                <a:ea typeface="ＭＳ Ｐゴシック" charset="0"/>
                <a:cs typeface="Century Gothic" charset="0"/>
                <a:sym typeface="Century Gothic" charset="0"/>
              </a:rPr>
              <a:t>NETWORK MARKETING </a:t>
            </a:r>
            <a:r>
              <a:rPr lang="es-ES_tradnl" sz="8000" b="1" i="1" dirty="0">
                <a:ea typeface="ＭＳ Ｐゴシック" charset="0"/>
                <a:cs typeface="Century Gothic" charset="0"/>
                <a:sym typeface="Century Gothic" charset="0"/>
              </a:rPr>
              <a:t>?</a:t>
            </a:r>
            <a:endParaRPr lang="es-ES" sz="4800" b="1" i="1" dirty="0"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200436" y="1767009"/>
            <a:ext cx="3752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s-CO" altLang="en-US" sz="3600" dirty="0">
                <a:solidFill>
                  <a:srgbClr val="1D3163"/>
                </a:solidFill>
              </a:rPr>
              <a:t>DONALD TRUMP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940" y="612397"/>
            <a:ext cx="5626322" cy="64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9457" name="Imagen 3" descr="Flecha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84" y="-571500"/>
            <a:ext cx="9061451" cy="404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115"/>
          <p:cNvSpPr>
            <a:spLocks noChangeArrowheads="1"/>
          </p:cNvSpPr>
          <p:nvPr/>
        </p:nvSpPr>
        <p:spPr bwMode="auto">
          <a:xfrm>
            <a:off x="457200" y="399148"/>
            <a:ext cx="7213600" cy="7489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267" b="1" dirty="0">
                <a:solidFill>
                  <a:srgbClr val="FFFFFF"/>
                </a:solidFill>
                <a:ea typeface="ＭＳ Ｐゴシック" charset="0"/>
                <a:cs typeface="Century Gothic" charset="0"/>
                <a:sym typeface="Century Gothic" charset="0"/>
              </a:rPr>
              <a:t>Network Marketing</a:t>
            </a:r>
            <a:endParaRPr lang="es-ES" sz="4267" b="1" dirty="0">
              <a:solidFill>
                <a:srgbClr val="FFFFFF"/>
              </a:solidFill>
              <a:ea typeface="ＭＳ Ｐゴシック" charset="0"/>
              <a:cs typeface="Century Gothic" charset="0"/>
              <a:sym typeface="Century Gothic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140642" y="4680415"/>
            <a:ext cx="1427168" cy="1245877"/>
            <a:chOff x="283275" y="2232929"/>
            <a:chExt cx="1316225" cy="1149026"/>
          </a:xfrm>
        </p:grpSpPr>
        <p:sp>
          <p:nvSpPr>
            <p:cNvPr id="4" name="Shape 119"/>
            <p:cNvSpPr>
              <a:spLocks noChangeArrowheads="1"/>
            </p:cNvSpPr>
            <p:nvPr/>
          </p:nvSpPr>
          <p:spPr bwMode="auto">
            <a:xfrm>
              <a:off x="283275" y="3097213"/>
              <a:ext cx="1316225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Baja inversión</a:t>
              </a: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90" y="2232929"/>
              <a:ext cx="646860" cy="856346"/>
            </a:xfrm>
            <a:prstGeom prst="rect">
              <a:avLst/>
            </a:prstGeom>
          </p:spPr>
        </p:pic>
      </p:grpSp>
      <p:grpSp>
        <p:nvGrpSpPr>
          <p:cNvPr id="19" name="Grupo 18"/>
          <p:cNvGrpSpPr/>
          <p:nvPr/>
        </p:nvGrpSpPr>
        <p:grpSpPr>
          <a:xfrm>
            <a:off x="2982266" y="3846866"/>
            <a:ext cx="1977284" cy="1728929"/>
            <a:chOff x="1664726" y="2218411"/>
            <a:chExt cx="1823575" cy="1594527"/>
          </a:xfrm>
        </p:grpSpPr>
        <p:sp>
          <p:nvSpPr>
            <p:cNvPr id="5" name="Shape 119"/>
            <p:cNvSpPr>
              <a:spLocks noChangeArrowheads="1"/>
            </p:cNvSpPr>
            <p:nvPr/>
          </p:nvSpPr>
          <p:spPr bwMode="auto">
            <a:xfrm>
              <a:off x="1664726" y="3097213"/>
              <a:ext cx="1823575" cy="71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Más de 100 millones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de personas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a nivel mundial</a:t>
              </a:r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513" y="2218411"/>
              <a:ext cx="837532" cy="835146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5481989" y="3245396"/>
            <a:ext cx="2032032" cy="1976414"/>
            <a:chOff x="3530985" y="1990164"/>
            <a:chExt cx="1874069" cy="1822774"/>
          </a:xfrm>
        </p:grpSpPr>
        <p:sp>
          <p:nvSpPr>
            <p:cNvPr id="6" name="Shape 119"/>
            <p:cNvSpPr>
              <a:spLocks noChangeArrowheads="1"/>
            </p:cNvSpPr>
            <p:nvPr/>
          </p:nvSpPr>
          <p:spPr bwMode="auto">
            <a:xfrm>
              <a:off x="3530985" y="3097213"/>
              <a:ext cx="1874069" cy="71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Las ventas anuales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Exceden los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US $180 mil millones</a:t>
              </a:r>
            </a:p>
          </p:txBody>
        </p: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223" y="1990164"/>
              <a:ext cx="751591" cy="1063393"/>
            </a:xfrm>
            <a:prstGeom prst="rect">
              <a:avLst/>
            </a:prstGeom>
          </p:spPr>
        </p:pic>
      </p:grpSp>
      <p:grpSp>
        <p:nvGrpSpPr>
          <p:cNvPr id="21" name="Grupo 20"/>
          <p:cNvGrpSpPr/>
          <p:nvPr/>
        </p:nvGrpSpPr>
        <p:grpSpPr>
          <a:xfrm>
            <a:off x="7437340" y="2602935"/>
            <a:ext cx="2480388" cy="1897265"/>
            <a:chOff x="5481069" y="2232929"/>
            <a:chExt cx="1783900" cy="1364517"/>
          </a:xfrm>
        </p:grpSpPr>
        <p:sp>
          <p:nvSpPr>
            <p:cNvPr id="7" name="Shape 119"/>
            <p:cNvSpPr>
              <a:spLocks noChangeArrowheads="1"/>
            </p:cNvSpPr>
            <p:nvPr/>
          </p:nvSpPr>
          <p:spPr bwMode="auto">
            <a:xfrm>
              <a:off x="5481069" y="3097213"/>
              <a:ext cx="1783900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Libertad de tiempo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y libertad financiera</a:t>
              </a:r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799" y="2232929"/>
              <a:ext cx="748647" cy="839349"/>
            </a:xfrm>
            <a:prstGeom prst="rect">
              <a:avLst/>
            </a:prstGeom>
          </p:spPr>
        </p:pic>
      </p:grpSp>
      <p:sp>
        <p:nvSpPr>
          <p:cNvPr id="8" name="Shape 119"/>
          <p:cNvSpPr>
            <a:spLocks noChangeArrowheads="1"/>
          </p:cNvSpPr>
          <p:nvPr/>
        </p:nvSpPr>
        <p:spPr bwMode="auto">
          <a:xfrm>
            <a:off x="9779867" y="3513378"/>
            <a:ext cx="1523635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867" b="1">
                <a:solidFill>
                  <a:srgbClr val="1D3163"/>
                </a:solidFill>
              </a:rPr>
              <a:t>Calidad de vida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031" y="1450975"/>
            <a:ext cx="1935534" cy="18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2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" y="0"/>
            <a:ext cx="12192000" cy="688843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302208" y="745460"/>
            <a:ext cx="6415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Café / Bienestar / Network Marketing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003" y="882226"/>
            <a:ext cx="5315298" cy="642417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843093" y="1877"/>
            <a:ext cx="1052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sz="4400" b="1" i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LEOW </a:t>
            </a:r>
            <a:r>
              <a:rPr lang="es-PA" sz="44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SOON SENG - </a:t>
            </a:r>
            <a:r>
              <a:rPr lang="es-PA" sz="4400" b="1" i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GANOITOUCH</a:t>
            </a:r>
            <a:endParaRPr kumimoji="0" lang="es-PA" sz="4400" b="1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403352" y="1303625"/>
            <a:ext cx="7314075" cy="3760174"/>
            <a:chOff x="4591878" y="1886336"/>
            <a:chExt cx="7314075" cy="376017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87" y="1886336"/>
              <a:ext cx="667517" cy="667517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5600700" y="2026014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A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Malasia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6759992" y="2055279"/>
              <a:ext cx="5145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A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desde 1995         Presencia en + de 75 países</a:t>
              </a: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6083588" y="3215366"/>
              <a:ext cx="1253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PA" dirty="0" smtClean="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rPr>
                <a:t>Científico</a:t>
              </a:r>
              <a:endParaRPr kumimoji="0" lang="es-PA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6068937" y="4117756"/>
              <a:ext cx="3879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PA" dirty="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rPr>
                <a:t>Reconocimiento a nivel mundial </a:t>
              </a:r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6068937" y="5035439"/>
              <a:ext cx="5198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PA" dirty="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rPr>
                <a:t>Más de 34 años de investigación y desarrollo</a:t>
              </a:r>
            </a:p>
          </p:txBody>
        </p:sp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259" y="5004074"/>
              <a:ext cx="642436" cy="642436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878" y="3820375"/>
              <a:ext cx="955525" cy="955525"/>
            </a:xfrm>
            <a:prstGeom prst="rect">
              <a:avLst/>
            </a:prstGeom>
          </p:spPr>
        </p:pic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683" y="2894848"/>
              <a:ext cx="567262" cy="693427"/>
            </a:xfrm>
            <a:prstGeom prst="rect">
              <a:avLst/>
            </a:prstGeom>
          </p:spPr>
        </p:pic>
      </p:grpSp>
      <p:sp>
        <p:nvSpPr>
          <p:cNvPr id="16" name="CuadroTexto 15"/>
          <p:cNvSpPr txBox="1"/>
          <p:nvPr/>
        </p:nvSpPr>
        <p:spPr>
          <a:xfrm>
            <a:off x="5880411" y="5412882"/>
            <a:ext cx="720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VALORES: </a:t>
            </a:r>
            <a:r>
              <a:rPr lang="es-PA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LIDERAZGO, COMPROMISO, UNIDAD, INTEGRIDAD,CALIDAD,EXCELENCIA, INNOVACION</a:t>
            </a:r>
            <a:endParaRPr lang="es-PA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2" t="11758" r="39372" b="67536"/>
          <a:stretch/>
        </p:blipFill>
        <p:spPr>
          <a:xfrm>
            <a:off x="4557445" y="5291973"/>
            <a:ext cx="911733" cy="8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0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26795" y="199137"/>
            <a:ext cx="61130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Ganoderma</a:t>
            </a:r>
            <a:r>
              <a:rPr kumimoji="0" lang="es-P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Lucidum</a:t>
            </a:r>
            <a:r>
              <a:rPr kumimoji="0" lang="es-P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30" y="2012049"/>
            <a:ext cx="7931784" cy="4459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561">
            <a:off x="3315132" y="4457244"/>
            <a:ext cx="853682" cy="14446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778" y="4567435"/>
            <a:ext cx="900588" cy="14353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44" y="1216162"/>
            <a:ext cx="1285214" cy="8255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00" y="2269769"/>
            <a:ext cx="2373425" cy="110697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07" y="1958962"/>
            <a:ext cx="1305593" cy="125230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867787" y="819752"/>
            <a:ext cx="2553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Hongo Milenario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9078286" y="2269769"/>
            <a:ext cx="2374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34 Años de investigación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8481197" y="5310075"/>
            <a:ext cx="3562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Patente exclusiva de extracto del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Ganoderma</a:t>
            </a: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Hidrosoluble</a:t>
            </a:r>
            <a:endParaRPr kumimoji="0" lang="es-P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40476" y="5039827"/>
            <a:ext cx="33233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Dueños del cultivo </a:t>
            </a:r>
            <a:r>
              <a:rPr kumimoji="0" lang="es-CO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Ganoderma</a:t>
            </a:r>
            <a:r>
              <a:rPr kumimoji="0" lang="es-CO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CO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Lucidum</a:t>
            </a:r>
            <a:r>
              <a:rPr kumimoji="0" lang="es-CO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más grande del mundo.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993766" y="2219970"/>
            <a:ext cx="2627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Altos estándares de calidad.</a:t>
            </a:r>
            <a:endParaRPr kumimoji="0" lang="es-PA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29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26795" y="199137"/>
            <a:ext cx="61130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Ganoderma</a:t>
            </a:r>
            <a:r>
              <a:rPr kumimoji="0" lang="es-P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Lucidum</a:t>
            </a:r>
            <a:r>
              <a:rPr kumimoji="0" lang="es-P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561">
            <a:off x="3315132" y="4457244"/>
            <a:ext cx="853682" cy="1444693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403860" y="1722120"/>
            <a:ext cx="11513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 smtClean="0"/>
              <a:t>Leow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Soon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Seng</a:t>
            </a:r>
            <a:r>
              <a:rPr lang="es-ES" sz="2800" b="1" dirty="0" smtClean="0"/>
              <a:t> soluciona los 3 inconvenientes para lograr que el mundo tuviera acceso a su consumo.</a:t>
            </a:r>
            <a:endParaRPr lang="es-ES" sz="28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563880" y="2941320"/>
            <a:ext cx="21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 Black" panose="020B0A04020102020204" pitchFamily="34" charset="0"/>
                <a:ea typeface="Batang" panose="02030600000101010101" pitchFamily="18" charset="-127"/>
              </a:rPr>
              <a:t>SELECCIÓN</a:t>
            </a:r>
            <a:r>
              <a:rPr lang="es-ES" sz="2000" b="1" dirty="0" smtClean="0">
                <a:latin typeface="Arial Black" panose="020B0A04020102020204" pitchFamily="34" charset="0"/>
                <a:ea typeface="Batang" panose="02030600000101010101" pitchFamily="18" charset="-127"/>
              </a:rPr>
              <a:t> </a:t>
            </a:r>
            <a:endParaRPr lang="es-ES" sz="2000" b="1" dirty="0">
              <a:latin typeface="Arial Black" panose="020B0A04020102020204" pitchFamily="34" charset="0"/>
              <a:ea typeface="Batang" panose="02030600000101010101" pitchFamily="18" charset="-127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/>
          <a:srcRect l="2807" t="9903" r="49716" b="3673"/>
          <a:stretch/>
        </p:blipFill>
        <p:spPr>
          <a:xfrm>
            <a:off x="594360" y="3432870"/>
            <a:ext cx="1981200" cy="2628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412" y="3629931"/>
            <a:ext cx="6456535" cy="2233961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4846320" y="2971800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 Black" panose="020B0A04020102020204" pitchFamily="34" charset="0"/>
                <a:ea typeface="Batang" panose="02030600000101010101" pitchFamily="18" charset="-127"/>
              </a:rPr>
              <a:t>PRODUCCIÓN </a:t>
            </a:r>
            <a:endParaRPr lang="es-ES" sz="2400" b="1" dirty="0">
              <a:latin typeface="Arial Black" panose="020B0A04020102020204" pitchFamily="34" charset="0"/>
              <a:ea typeface="Batang" panose="02030600000101010101" pitchFamily="18" charset="-127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692640" y="296437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Arial Black" panose="020B0A04020102020204" pitchFamily="34" charset="0"/>
                <a:ea typeface="Batang" panose="02030600000101010101" pitchFamily="18" charset="-127"/>
              </a:rPr>
              <a:t>CONSUMO </a:t>
            </a:r>
            <a:endParaRPr lang="es-ES" sz="2400" b="1" dirty="0">
              <a:latin typeface="Arial Black" panose="020B0A04020102020204" pitchFamily="34" charset="0"/>
              <a:ea typeface="Batang" panose="02030600000101010101" pitchFamily="18" charset="-127"/>
            </a:endParaRPr>
          </a:p>
        </p:txBody>
      </p:sp>
      <p:pic>
        <p:nvPicPr>
          <p:cNvPr id="24" name="Picture 6" descr="Imagen relacionad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r="15173"/>
          <a:stretch/>
        </p:blipFill>
        <p:spPr bwMode="auto">
          <a:xfrm>
            <a:off x="10264140" y="3462953"/>
            <a:ext cx="891540" cy="66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/>
          <p:cNvSpPr txBox="1"/>
          <p:nvPr/>
        </p:nvSpPr>
        <p:spPr>
          <a:xfrm>
            <a:off x="10447020" y="3877716"/>
            <a:ext cx="46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+</a:t>
            </a:r>
            <a:endParaRPr lang="es-ES" sz="3600" b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10439400" y="4968893"/>
            <a:ext cx="46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=</a:t>
            </a:r>
            <a:endParaRPr lang="es-ES" sz="3600" b="1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7"/>
          <a:srcRect r="38945"/>
          <a:stretch/>
        </p:blipFill>
        <p:spPr>
          <a:xfrm>
            <a:off x="10200233" y="5516779"/>
            <a:ext cx="1001167" cy="72744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8" name="CuadroTexto 27"/>
          <p:cNvSpPr txBox="1"/>
          <p:nvPr/>
        </p:nvSpPr>
        <p:spPr>
          <a:xfrm>
            <a:off x="1930196" y="6210382"/>
            <a:ext cx="8663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UNICO GANODERMA 100% SOLUBLE EN AGUA, ACEITE Y ALCOHOL</a:t>
            </a:r>
            <a:endParaRPr lang="es-E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233" y="4413680"/>
            <a:ext cx="1007132" cy="8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9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4549" y="-211541"/>
            <a:ext cx="12187451" cy="7069541"/>
          </a:xfrm>
          <a:prstGeom prst="rect">
            <a:avLst/>
          </a:prstGeom>
        </p:spPr>
      </p:pic>
      <p:sp>
        <p:nvSpPr>
          <p:cNvPr id="30" name="Shape 113"/>
          <p:cNvSpPr>
            <a:spLocks noChangeArrowheads="1"/>
          </p:cNvSpPr>
          <p:nvPr/>
        </p:nvSpPr>
        <p:spPr bwMode="auto">
          <a:xfrm>
            <a:off x="2736197" y="369972"/>
            <a:ext cx="6742350" cy="830997"/>
          </a:xfrm>
          <a:prstGeom prst="rect">
            <a:avLst/>
          </a:prstGeom>
          <a:noFill/>
          <a:ln>
            <a:noFill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wrap="square" lIns="60959" rIns="60959" anchor="ctr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defRPr/>
            </a:pPr>
            <a:r>
              <a:rPr lang="es-ES_tradnl" altLang="en-US" sz="4800" b="1" dirty="0" smtClean="0">
                <a:solidFill>
                  <a:schemeClr val="tx1"/>
                </a:solidFill>
                <a:sym typeface="Century Gothic" charset="0"/>
              </a:rPr>
              <a:t>INDUSTRIA DEL CAFÉ</a:t>
            </a:r>
            <a:endParaRPr lang="es-CO" altLang="en-US" sz="4800" b="1" dirty="0">
              <a:solidFill>
                <a:schemeClr val="tx1"/>
              </a:solidFill>
              <a:sym typeface="Century Gothic" charset="0"/>
            </a:endParaRPr>
          </a:p>
        </p:txBody>
      </p:sp>
      <p:pic>
        <p:nvPicPr>
          <p:cNvPr id="1026" name="Picture 2" descr="Resultado de imagen para EMPRESAS DENTRO DE LA INDUSTRIAS DEL CAFE COCA COL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7" y="1625532"/>
            <a:ext cx="3450653" cy="2063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ca-Cola lanza bebida sabor café, ¿qué novedades presenta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9" r="27629"/>
          <a:stretch/>
        </p:blipFill>
        <p:spPr bwMode="auto">
          <a:xfrm>
            <a:off x="3251200" y="2626131"/>
            <a:ext cx="712112" cy="106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FERRARI CAF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68" y="1649489"/>
            <a:ext cx="3354173" cy="2096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SUBWAI CAF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797" y="1649489"/>
            <a:ext cx="3479738" cy="2096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/>
          <a:srcRect l="5892" r="5179"/>
          <a:stretch/>
        </p:blipFill>
        <p:spPr>
          <a:xfrm>
            <a:off x="4442968" y="4137456"/>
            <a:ext cx="3354173" cy="2123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709" y="4137456"/>
            <a:ext cx="3479738" cy="2109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492" y="4137456"/>
            <a:ext cx="3430908" cy="2123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60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4549" y="-24428"/>
            <a:ext cx="12187451" cy="7069541"/>
          </a:xfrm>
          <a:prstGeom prst="rect">
            <a:avLst/>
          </a:prstGeom>
        </p:spPr>
      </p:pic>
      <p:sp>
        <p:nvSpPr>
          <p:cNvPr id="16" name="Shape 113"/>
          <p:cNvSpPr>
            <a:spLocks noChangeArrowheads="1"/>
          </p:cNvSpPr>
          <p:nvPr/>
        </p:nvSpPr>
        <p:spPr bwMode="auto">
          <a:xfrm>
            <a:off x="2912673" y="226667"/>
            <a:ext cx="6371201" cy="830997"/>
          </a:xfrm>
          <a:prstGeom prst="rect">
            <a:avLst/>
          </a:prstGeom>
          <a:noFill/>
          <a:ln>
            <a:noFill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wrap="square" lIns="60959" rIns="60959" anchor="ctr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defRPr/>
            </a:pPr>
            <a:r>
              <a:rPr lang="es-ES_tradnl" altLang="en-US" sz="4800" b="1" dirty="0">
                <a:solidFill>
                  <a:schemeClr val="tx1"/>
                </a:solidFill>
                <a:sym typeface="Century Gothic" charset="0"/>
              </a:rPr>
              <a:t>Nuestros Productos</a:t>
            </a:r>
            <a:endParaRPr lang="es-CO" altLang="en-US" sz="4800" b="1" dirty="0">
              <a:solidFill>
                <a:schemeClr val="tx1"/>
              </a:solidFill>
              <a:sym typeface="Century Gothic" charset="0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1354408" y="1115338"/>
            <a:ext cx="8832224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1219170" hangingPunct="0"/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CONTIENE EXTRACTO DE GANODEMA LUCIDUM 100% PURO</a:t>
            </a:r>
            <a:endParaRPr lang="es-CO" sz="2400" dirty="0">
              <a:latin typeface="Century Gothic" panose="020B0502020202020204" pitchFamily="34" charset="0"/>
              <a:sym typeface="Calibri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="" xmlns:a16="http://schemas.microsoft.com/office/drawing/2014/main" id="{2D22C11A-5782-4E4F-89D9-577CD94B8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3" t="2159" r="9590" b="11742"/>
          <a:stretch/>
        </p:blipFill>
        <p:spPr>
          <a:xfrm>
            <a:off x="2704267" y="2554123"/>
            <a:ext cx="2988698" cy="2114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Imagen 34">
            <a:extLst>
              <a:ext uri="{FF2B5EF4-FFF2-40B4-BE49-F238E27FC236}">
                <a16:creationId xmlns="" xmlns:a16="http://schemas.microsoft.com/office/drawing/2014/main" id="{D321EC9B-933A-47D6-9145-C80E3AE0A7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9" t="22870" r="71955" b="7040"/>
          <a:stretch/>
        </p:blipFill>
        <p:spPr>
          <a:xfrm>
            <a:off x="508340" y="1903416"/>
            <a:ext cx="1692136" cy="2765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6" name="Imagen 45">
            <a:extLst>
              <a:ext uri="{FF2B5EF4-FFF2-40B4-BE49-F238E27FC236}">
                <a16:creationId xmlns="" xmlns:a16="http://schemas.microsoft.com/office/drawing/2014/main" id="{8F4C44B8-E5FD-431A-9131-E722DD937B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8" t="4427" r="4328" b="15329"/>
          <a:stretch/>
        </p:blipFill>
        <p:spPr>
          <a:xfrm>
            <a:off x="5840388" y="2683603"/>
            <a:ext cx="3554061" cy="192443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/>
          <p:cNvSpPr txBox="1"/>
          <p:nvPr/>
        </p:nvSpPr>
        <p:spPr>
          <a:xfrm>
            <a:off x="283499" y="4821302"/>
            <a:ext cx="2231058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1219170" hangingPunct="0"/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COFFEE 3 EN 1</a:t>
            </a:r>
            <a:endParaRPr lang="es-CO" sz="2400" dirty="0">
              <a:latin typeface="Century Gothic" panose="020B0502020202020204" pitchFamily="34" charset="0"/>
              <a:sym typeface="Calibri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150348" y="4843290"/>
            <a:ext cx="2295178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1219170" hangingPunct="0"/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BLACK COFFEE</a:t>
            </a:r>
            <a:endParaRPr lang="es-CO" sz="2400" dirty="0">
              <a:latin typeface="Century Gothic" panose="020B0502020202020204" pitchFamily="34" charset="0"/>
              <a:sym typeface="Calibri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8046" y="4821302"/>
            <a:ext cx="1982592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1219170" hangingPunct="0"/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CHOCOLATE</a:t>
            </a:r>
            <a:endParaRPr lang="es-CO" sz="2400" dirty="0">
              <a:latin typeface="Century Gothic" panose="020B0502020202020204" pitchFamily="34" charset="0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9"/>
          <a:srcRect l="25937" r="50938" b="7222"/>
          <a:stretch/>
        </p:blipFill>
        <p:spPr>
          <a:xfrm>
            <a:off x="9932220" y="1706942"/>
            <a:ext cx="1598223" cy="36068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9541434" y="5476848"/>
            <a:ext cx="2223042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1219170" hangingPunct="0"/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Calibri"/>
              </a:rPr>
              <a:t>PASTA DENTAL</a:t>
            </a:r>
            <a:endParaRPr lang="es-CO" sz="2400" dirty="0">
              <a:latin typeface="Century Gothic" panose="020B0502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667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5" grpId="0"/>
      <p:bldP spid="8" grpId="0"/>
      <p:bldP spid="9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8222" cy="6912591"/>
          </a:xfrm>
          <a:prstGeom prst="rect">
            <a:avLst/>
          </a:prstGeom>
        </p:spPr>
      </p:pic>
      <p:sp>
        <p:nvSpPr>
          <p:cNvPr id="21" name="Shape 142"/>
          <p:cNvSpPr>
            <a:spLocks noChangeArrowheads="1"/>
          </p:cNvSpPr>
          <p:nvPr/>
        </p:nvSpPr>
        <p:spPr bwMode="auto">
          <a:xfrm>
            <a:off x="896810" y="2216850"/>
            <a:ext cx="464162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5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endParaRPr lang="es-CO" altLang="en-US" sz="4800" b="1" dirty="0">
              <a:solidFill>
                <a:srgbClr val="1D3163"/>
              </a:solidFill>
              <a:sym typeface="Helvetica" charset="0"/>
            </a:endParaRPr>
          </a:p>
        </p:txBody>
      </p:sp>
      <p:pic>
        <p:nvPicPr>
          <p:cNvPr id="80" name="Picture 3" descr="C:\Users\Admin\Pictures\SRI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347" y="5571448"/>
            <a:ext cx="1320058" cy="858037"/>
          </a:xfrm>
          <a:prstGeom prst="rect">
            <a:avLst/>
          </a:prstGeom>
          <a:noFill/>
        </p:spPr>
      </p:pic>
      <p:pic>
        <p:nvPicPr>
          <p:cNvPr id="81" name="Imagen 3" descr="Flecha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7888" y="-679363"/>
            <a:ext cx="8478058" cy="3248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Imagen 81" descr="Ganoderm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73" y="863407"/>
            <a:ext cx="2364624" cy="193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Shape 115"/>
          <p:cNvSpPr>
            <a:spLocks noChangeArrowheads="1"/>
          </p:cNvSpPr>
          <p:nvPr/>
        </p:nvSpPr>
        <p:spPr bwMode="auto">
          <a:xfrm>
            <a:off x="372879" y="134006"/>
            <a:ext cx="6615699" cy="58477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</p:spPr>
        <p:txBody>
          <a:bodyPr wrap="square" lIns="45719" rIns="45719" anchor="ctr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defRPr/>
            </a:pPr>
            <a:r>
              <a:rPr lang="es-ES_tradnl" altLang="en-US" sz="3200" b="1" dirty="0">
                <a:solidFill>
                  <a:srgbClr val="FFFFFF"/>
                </a:solidFill>
                <a:sym typeface="Century Gothic" charset="0"/>
              </a:rPr>
              <a:t>Compañía</a:t>
            </a:r>
            <a:endParaRPr lang="es-ES" altLang="en-US" sz="3200" b="1" dirty="0">
              <a:solidFill>
                <a:srgbClr val="FFFFFF"/>
              </a:solidFill>
              <a:sym typeface="Century Gothic" charset="0"/>
            </a:endParaRPr>
          </a:p>
        </p:txBody>
      </p:sp>
      <p:sp>
        <p:nvSpPr>
          <p:cNvPr id="84" name="Shape 119"/>
          <p:cNvSpPr>
            <a:spLocks noChangeArrowheads="1"/>
          </p:cNvSpPr>
          <p:nvPr/>
        </p:nvSpPr>
        <p:spPr bwMode="auto">
          <a:xfrm>
            <a:off x="5227367" y="807791"/>
            <a:ext cx="27028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800" b="1" dirty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</a:t>
            </a:r>
            <a:r>
              <a:rPr lang="es-CO" altLang="en-US" b="1" dirty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Mundo</a:t>
            </a:r>
          </a:p>
        </p:txBody>
      </p:sp>
      <p:cxnSp>
        <p:nvCxnSpPr>
          <p:cNvPr id="85" name="Conector recto 84"/>
          <p:cNvCxnSpPr/>
          <p:nvPr/>
        </p:nvCxnSpPr>
        <p:spPr>
          <a:xfrm>
            <a:off x="372879" y="3070263"/>
            <a:ext cx="11238807" cy="54263"/>
          </a:xfrm>
          <a:prstGeom prst="line">
            <a:avLst/>
          </a:prstGeom>
          <a:noFill/>
          <a:ln w="3175" cap="flat" cmpd="sng">
            <a:solidFill>
              <a:srgbClr val="1D316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Shape 119"/>
          <p:cNvSpPr>
            <a:spLocks noChangeArrowheads="1"/>
          </p:cNvSpPr>
          <p:nvPr/>
        </p:nvSpPr>
        <p:spPr bwMode="auto">
          <a:xfrm>
            <a:off x="5475117" y="3178683"/>
            <a:ext cx="17681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800" b="1" dirty="0" smtClean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ECUADOR</a:t>
            </a:r>
            <a:endParaRPr lang="es-CO" altLang="en-US" sz="1800" b="1" dirty="0">
              <a:solidFill>
                <a:srgbClr val="1D3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Shape 119"/>
          <p:cNvSpPr>
            <a:spLocks noChangeArrowheads="1"/>
          </p:cNvSpPr>
          <p:nvPr/>
        </p:nvSpPr>
        <p:spPr bwMode="auto">
          <a:xfrm>
            <a:off x="3232654" y="2425630"/>
            <a:ext cx="9123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400" b="1" dirty="0" smtClean="0">
                <a:solidFill>
                  <a:srgbClr val="1D3163"/>
                </a:solidFill>
              </a:rPr>
              <a:t>MALASIA</a:t>
            </a:r>
            <a:endParaRPr lang="es-CO" altLang="en-US" sz="1400" b="1" dirty="0">
              <a:solidFill>
                <a:srgbClr val="1D3163"/>
              </a:solidFill>
            </a:endParaRPr>
          </a:p>
        </p:txBody>
      </p:sp>
      <p:sp>
        <p:nvSpPr>
          <p:cNvPr id="88" name="Shape 119"/>
          <p:cNvSpPr>
            <a:spLocks noChangeArrowheads="1"/>
          </p:cNvSpPr>
          <p:nvPr/>
        </p:nvSpPr>
        <p:spPr bwMode="auto">
          <a:xfrm>
            <a:off x="5120376" y="2419399"/>
            <a:ext cx="27643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200" b="1" dirty="0" smtClean="0">
                <a:solidFill>
                  <a:srgbClr val="1D3163"/>
                </a:solidFill>
              </a:rPr>
              <a:t>PLANTACIÓN DE </a:t>
            </a:r>
            <a:r>
              <a:rPr lang="es-CO" altLang="en-US" sz="1200" b="1" i="1" dirty="0" smtClean="0">
                <a:solidFill>
                  <a:srgbClr val="1D3163"/>
                </a:solidFill>
              </a:rPr>
              <a:t>GANODERMA </a:t>
            </a:r>
            <a:r>
              <a:rPr lang="es-CO" altLang="en-US" sz="1200" b="1" dirty="0" smtClean="0">
                <a:solidFill>
                  <a:srgbClr val="1D3163"/>
                </a:solidFill>
              </a:rPr>
              <a:t>MÁS GRANDE DEL MUNDO</a:t>
            </a:r>
            <a:endParaRPr lang="es-CO" altLang="en-US" sz="1200" b="1" dirty="0">
              <a:solidFill>
                <a:srgbClr val="1D3163"/>
              </a:solidFill>
            </a:endParaRPr>
          </a:p>
        </p:txBody>
      </p:sp>
      <p:sp>
        <p:nvSpPr>
          <p:cNvPr id="89" name="Shape 119"/>
          <p:cNvSpPr>
            <a:spLocks noChangeArrowheads="1"/>
          </p:cNvSpPr>
          <p:nvPr/>
        </p:nvSpPr>
        <p:spPr bwMode="auto">
          <a:xfrm>
            <a:off x="392065" y="4654123"/>
            <a:ext cx="22189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600" b="1" dirty="0" smtClean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SEDES EN LAS 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600" b="1" dirty="0" smtClean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PRINCIPALES CIUDADES</a:t>
            </a:r>
            <a:endParaRPr lang="es-CO" altLang="en-US" sz="1600" b="1" dirty="0">
              <a:solidFill>
                <a:srgbClr val="1D31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1" name="Imagen 90" descr="马来西亚-圈-的旗子-44816254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2" y="1270368"/>
            <a:ext cx="1752091" cy="98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" name="Grupo 91"/>
          <p:cNvGrpSpPr/>
          <p:nvPr/>
        </p:nvGrpSpPr>
        <p:grpSpPr>
          <a:xfrm>
            <a:off x="320350" y="1239567"/>
            <a:ext cx="2068834" cy="1574159"/>
            <a:chOff x="21756" y="1184978"/>
            <a:chExt cx="1819591" cy="1348249"/>
          </a:xfrm>
        </p:grpSpPr>
        <p:sp>
          <p:nvSpPr>
            <p:cNvPr id="93" name="Shape 119"/>
            <p:cNvSpPr>
              <a:spLocks noChangeArrowheads="1"/>
            </p:cNvSpPr>
            <p:nvPr/>
          </p:nvSpPr>
          <p:spPr bwMode="auto">
            <a:xfrm>
              <a:off x="21756" y="2085095"/>
              <a:ext cx="1819591" cy="448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rIns="4571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400" b="1" dirty="0" smtClean="0">
                  <a:solidFill>
                    <a:srgbClr val="1D3163"/>
                  </a:solidFill>
                </a:rPr>
                <a:t>PROCESO DE 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400" b="1" dirty="0" smtClean="0">
                  <a:solidFill>
                    <a:srgbClr val="1D3163"/>
                  </a:solidFill>
                </a:rPr>
                <a:t>PRODUCCIÓN PROPIO</a:t>
              </a:r>
              <a:endParaRPr lang="es-CO" altLang="en-US" sz="1400" b="1" dirty="0">
                <a:solidFill>
                  <a:srgbClr val="1D3163"/>
                </a:solidFill>
              </a:endParaRPr>
            </a:p>
          </p:txBody>
        </p:sp>
        <p:pic>
          <p:nvPicPr>
            <p:cNvPr id="94" name="Imagen 9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18" y="1184978"/>
              <a:ext cx="1065950" cy="742538"/>
            </a:xfrm>
            <a:prstGeom prst="rect">
              <a:avLst/>
            </a:prstGeom>
          </p:spPr>
        </p:pic>
      </p:grpSp>
      <p:grpSp>
        <p:nvGrpSpPr>
          <p:cNvPr id="95" name="Grupo 94"/>
          <p:cNvGrpSpPr/>
          <p:nvPr/>
        </p:nvGrpSpPr>
        <p:grpSpPr>
          <a:xfrm>
            <a:off x="8080840" y="1204013"/>
            <a:ext cx="1840695" cy="1663451"/>
            <a:chOff x="7556785" y="1440998"/>
            <a:chExt cx="1425870" cy="1228823"/>
          </a:xfrm>
        </p:grpSpPr>
        <p:sp>
          <p:nvSpPr>
            <p:cNvPr id="96" name="Shape 119"/>
            <p:cNvSpPr>
              <a:spLocks noChangeArrowheads="1"/>
            </p:cNvSpPr>
            <p:nvPr/>
          </p:nvSpPr>
          <p:spPr bwMode="auto">
            <a:xfrm>
              <a:off x="7556785" y="2283308"/>
              <a:ext cx="1425870" cy="386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rIns="4571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400" b="1" dirty="0" smtClean="0">
                  <a:solidFill>
                    <a:srgbClr val="1D3163"/>
                  </a:solidFill>
                </a:rPr>
                <a:t>PRESENTE  EN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400" b="1" dirty="0" smtClean="0">
                  <a:solidFill>
                    <a:srgbClr val="1D3163"/>
                  </a:solidFill>
                </a:rPr>
                <a:t>MÁS DE +75 PAÍSES</a:t>
              </a:r>
              <a:endParaRPr lang="es-CO" altLang="en-US" sz="1400" b="1" dirty="0">
                <a:solidFill>
                  <a:srgbClr val="1D3163"/>
                </a:solidFill>
              </a:endParaRPr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870" y="1440998"/>
              <a:ext cx="837532" cy="835146"/>
            </a:xfrm>
            <a:prstGeom prst="rect">
              <a:avLst/>
            </a:prstGeom>
          </p:spPr>
        </p:pic>
      </p:grpSp>
      <p:grpSp>
        <p:nvGrpSpPr>
          <p:cNvPr id="98" name="Grupo 97"/>
          <p:cNvGrpSpPr/>
          <p:nvPr/>
        </p:nvGrpSpPr>
        <p:grpSpPr>
          <a:xfrm>
            <a:off x="10066151" y="1215001"/>
            <a:ext cx="1809147" cy="1701606"/>
            <a:chOff x="7322782" y="1293946"/>
            <a:chExt cx="1479488" cy="1218920"/>
          </a:xfrm>
        </p:grpSpPr>
        <p:sp>
          <p:nvSpPr>
            <p:cNvPr id="99" name="Shape 119"/>
            <p:cNvSpPr>
              <a:spLocks noChangeArrowheads="1"/>
            </p:cNvSpPr>
            <p:nvPr/>
          </p:nvSpPr>
          <p:spPr bwMode="auto">
            <a:xfrm>
              <a:off x="7322782" y="2138065"/>
              <a:ext cx="1479488" cy="374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rIns="4571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400" b="1" dirty="0" smtClean="0">
                  <a:solidFill>
                    <a:srgbClr val="1D3163"/>
                  </a:solidFill>
                </a:rPr>
                <a:t>34 AÑOS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400" b="1" dirty="0" smtClean="0">
                  <a:solidFill>
                    <a:srgbClr val="1D3163"/>
                  </a:solidFill>
                </a:rPr>
                <a:t>DE INVESTIGACIÓN</a:t>
              </a:r>
              <a:endParaRPr lang="es-CO" altLang="en-US" sz="1400" b="1" dirty="0">
                <a:solidFill>
                  <a:srgbClr val="1D3163"/>
                </a:solidFill>
              </a:endParaRPr>
            </a:p>
          </p:txBody>
        </p:sp>
        <p:pic>
          <p:nvPicPr>
            <p:cNvPr id="100" name="Imagen 9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915" y="1293946"/>
              <a:ext cx="511221" cy="812613"/>
            </a:xfrm>
            <a:prstGeom prst="rect">
              <a:avLst/>
            </a:prstGeom>
          </p:spPr>
        </p:pic>
      </p:grpSp>
      <p:grpSp>
        <p:nvGrpSpPr>
          <p:cNvPr id="101" name="Grupo 100"/>
          <p:cNvGrpSpPr/>
          <p:nvPr/>
        </p:nvGrpSpPr>
        <p:grpSpPr>
          <a:xfrm>
            <a:off x="10066151" y="3482836"/>
            <a:ext cx="1234620" cy="1386253"/>
            <a:chOff x="6766395" y="3263067"/>
            <a:chExt cx="1009650" cy="993021"/>
          </a:xfrm>
        </p:grpSpPr>
        <p:sp>
          <p:nvSpPr>
            <p:cNvPr id="102" name="Shape 119"/>
            <p:cNvSpPr>
              <a:spLocks noChangeArrowheads="1"/>
            </p:cNvSpPr>
            <p:nvPr/>
          </p:nvSpPr>
          <p:spPr bwMode="auto">
            <a:xfrm>
              <a:off x="6766395" y="3948113"/>
              <a:ext cx="10096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rIns="4571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400" b="1" dirty="0">
                  <a:solidFill>
                    <a:srgbClr val="1D3163"/>
                  </a:solidFill>
                </a:rPr>
                <a:t>Convenios</a:t>
              </a:r>
            </a:p>
          </p:txBody>
        </p:sp>
        <p:pic>
          <p:nvPicPr>
            <p:cNvPr id="103" name="Imagen 10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680" y="3263067"/>
              <a:ext cx="832434" cy="685046"/>
            </a:xfrm>
            <a:prstGeom prst="rect">
              <a:avLst/>
            </a:prstGeom>
          </p:spPr>
        </p:pic>
      </p:grpSp>
      <p:pic>
        <p:nvPicPr>
          <p:cNvPr id="104" name="Picture 2" descr="C:\Users\Admin\Pictures\equateur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3673" y="3387722"/>
            <a:ext cx="1767404" cy="1446058"/>
          </a:xfrm>
          <a:prstGeom prst="rect">
            <a:avLst/>
          </a:prstGeom>
          <a:noFill/>
        </p:spPr>
      </p:pic>
      <p:pic>
        <p:nvPicPr>
          <p:cNvPr id="105" name="Picture 2" descr="C:\Users\Admin\Pictures\logo-nuevo-aevd-crop-u118860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39595" y="3344147"/>
            <a:ext cx="2544332" cy="1524942"/>
          </a:xfrm>
          <a:prstGeom prst="rect">
            <a:avLst/>
          </a:prstGeom>
          <a:noFill/>
        </p:spPr>
      </p:pic>
      <p:pic>
        <p:nvPicPr>
          <p:cNvPr id="106" name="Picture 2" descr="Resultado de imagen para ministerio de salud logo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431" y="4358186"/>
            <a:ext cx="2686046" cy="67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Shape 119"/>
          <p:cNvSpPr>
            <a:spLocks noChangeArrowheads="1"/>
          </p:cNvSpPr>
          <p:nvPr/>
        </p:nvSpPr>
        <p:spPr bwMode="auto">
          <a:xfrm>
            <a:off x="4713904" y="3625250"/>
            <a:ext cx="32863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400" b="1" dirty="0" smtClean="0">
                <a:solidFill>
                  <a:srgbClr val="1D3163"/>
                </a:solidFill>
              </a:rPr>
              <a:t>Respaldo y legalidad ante:</a:t>
            </a:r>
            <a:endParaRPr lang="es-CO" altLang="en-US" sz="1400" b="1" dirty="0">
              <a:solidFill>
                <a:srgbClr val="1D3163"/>
              </a:solidFill>
            </a:endParaRPr>
          </a:p>
        </p:txBody>
      </p:sp>
      <p:pic>
        <p:nvPicPr>
          <p:cNvPr id="108" name="Imagen 10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1"/>
          <a:stretch/>
        </p:blipFill>
        <p:spPr>
          <a:xfrm>
            <a:off x="6360391" y="5679227"/>
            <a:ext cx="3120494" cy="766543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7" y="5644943"/>
            <a:ext cx="3321303" cy="972355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133" y="5672346"/>
            <a:ext cx="2645126" cy="577034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60" y="3282858"/>
            <a:ext cx="1452245" cy="145102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30550" r="13073" b="29957"/>
          <a:stretch/>
        </p:blipFill>
        <p:spPr>
          <a:xfrm>
            <a:off x="8884348" y="4901159"/>
            <a:ext cx="1818283" cy="4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6" grpId="0"/>
      <p:bldP spid="87" grpId="0"/>
      <p:bldP spid="88" grpId="0"/>
      <p:bldP spid="89" grpId="0"/>
      <p:bldP spid="10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" y="-54592"/>
            <a:ext cx="12201098" cy="7069541"/>
          </a:xfrm>
          <a:prstGeom prst="rect">
            <a:avLst/>
          </a:prstGeom>
        </p:spPr>
      </p:pic>
      <p:sp>
        <p:nvSpPr>
          <p:cNvPr id="16" name="Shape 113"/>
          <p:cNvSpPr>
            <a:spLocks noChangeArrowheads="1"/>
          </p:cNvSpPr>
          <p:nvPr/>
        </p:nvSpPr>
        <p:spPr bwMode="auto">
          <a:xfrm>
            <a:off x="652992" y="157500"/>
            <a:ext cx="11802533" cy="830997"/>
          </a:xfrm>
          <a:prstGeom prst="rect">
            <a:avLst/>
          </a:prstGeom>
          <a:noFill/>
          <a:ln>
            <a:noFill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lIns="60959" rIns="60959" anchor="ctr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defRPr/>
            </a:pPr>
            <a:r>
              <a:rPr lang="es-ES_tradnl" altLang="en-US" sz="4800" b="1" dirty="0">
                <a:solidFill>
                  <a:schemeClr val="tx1"/>
                </a:solidFill>
                <a:sym typeface="Century Gothic" charset="0"/>
              </a:rPr>
              <a:t>Formas de Participar</a:t>
            </a:r>
            <a:endParaRPr lang="es-CO" altLang="en-US" sz="4800" b="1" dirty="0">
              <a:solidFill>
                <a:schemeClr val="tx1"/>
              </a:solidFill>
              <a:sym typeface="Century Gothic" charset="0"/>
            </a:endParaRPr>
          </a:p>
        </p:txBody>
      </p:sp>
      <p:sp>
        <p:nvSpPr>
          <p:cNvPr id="21" name="Shape 142"/>
          <p:cNvSpPr>
            <a:spLocks noChangeArrowheads="1"/>
          </p:cNvSpPr>
          <p:nvPr/>
        </p:nvSpPr>
        <p:spPr bwMode="auto">
          <a:xfrm>
            <a:off x="896810" y="2216850"/>
            <a:ext cx="464162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5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endParaRPr lang="es-CO" altLang="en-US" sz="4800" b="1" dirty="0">
              <a:solidFill>
                <a:srgbClr val="1D3163"/>
              </a:solidFill>
              <a:sym typeface="Helvetica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5904033" y="1507937"/>
            <a:ext cx="6154617" cy="3146894"/>
            <a:chOff x="1117864" y="3528370"/>
            <a:chExt cx="6154617" cy="3146894"/>
          </a:xfrm>
        </p:grpSpPr>
        <p:sp>
          <p:nvSpPr>
            <p:cNvPr id="17" name="Shape 142"/>
            <p:cNvSpPr>
              <a:spLocks noChangeArrowheads="1"/>
            </p:cNvSpPr>
            <p:nvPr/>
          </p:nvSpPr>
          <p:spPr bwMode="auto">
            <a:xfrm>
              <a:off x="1117864" y="3528370"/>
              <a:ext cx="2508959" cy="299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4533" b="1" dirty="0">
                  <a:solidFill>
                    <a:srgbClr val="1D316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Kit de </a:t>
              </a:r>
            </a:p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endParaRPr lang="es-CO" altLang="en-US" sz="4533" b="1" dirty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4533" b="1" dirty="0">
                  <a:solidFill>
                    <a:srgbClr val="1D316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Inicio</a:t>
              </a:r>
            </a:p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endParaRPr lang="es-CO" altLang="en-US" sz="4533" b="1" dirty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4533" b="1" dirty="0">
                  <a:solidFill>
                    <a:srgbClr val="1D316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 Rápido</a:t>
              </a:r>
            </a:p>
          </p:txBody>
        </p:sp>
        <p:sp>
          <p:nvSpPr>
            <p:cNvPr id="20" name="Shape 142"/>
            <p:cNvSpPr>
              <a:spLocks noChangeArrowheads="1"/>
            </p:cNvSpPr>
            <p:nvPr/>
          </p:nvSpPr>
          <p:spPr bwMode="auto">
            <a:xfrm>
              <a:off x="3493473" y="4237283"/>
              <a:ext cx="3779008" cy="127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4267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50 </a:t>
              </a:r>
              <a:r>
                <a:rPr lang="es-CO" altLang="en-US" sz="4267" b="1" dirty="0" smtClean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PV </a:t>
              </a:r>
            </a:p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endParaRPr lang="es-CO" altLang="en-US" sz="4267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4267" b="1" dirty="0" smtClean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(4 CAJAS )</a:t>
              </a:r>
              <a:endParaRPr lang="es-CO" altLang="en-US" sz="4267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</p:txBody>
        </p:sp>
        <p:cxnSp>
          <p:nvCxnSpPr>
            <p:cNvPr id="22" name="Conector recto 21"/>
            <p:cNvCxnSpPr/>
            <p:nvPr/>
          </p:nvCxnSpPr>
          <p:spPr>
            <a:xfrm>
              <a:off x="3647650" y="3528370"/>
              <a:ext cx="11814" cy="3146894"/>
            </a:xfrm>
            <a:prstGeom prst="line">
              <a:avLst/>
            </a:prstGeom>
            <a:noFill/>
            <a:ln w="25400" cap="flat">
              <a:solidFill>
                <a:srgbClr val="1D3163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06356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" y="0"/>
            <a:ext cx="12192000" cy="6858000"/>
            <a:chOff x="1" y="0"/>
            <a:chExt cx="9252520" cy="514350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9252520" cy="5143500"/>
            </a:xfrm>
            <a:prstGeom prst="rect">
              <a:avLst/>
            </a:prstGeom>
          </p:spPr>
        </p:pic>
        <p:sp>
          <p:nvSpPr>
            <p:cNvPr id="5" name="Título 1"/>
            <p:cNvSpPr txBox="1">
              <a:spLocks/>
            </p:cNvSpPr>
            <p:nvPr/>
          </p:nvSpPr>
          <p:spPr>
            <a:xfrm>
              <a:off x="395536" y="843558"/>
              <a:ext cx="8229600" cy="8572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9600" b="1" dirty="0">
                  <a:ln w="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BIENVENIDOS</a:t>
              </a:r>
              <a:endParaRPr lang="en-US" sz="9600" b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85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0" y="0"/>
            <a:ext cx="12187451" cy="7069541"/>
          </a:xfrm>
          <a:prstGeom prst="rect">
            <a:avLst/>
          </a:prstGeom>
        </p:spPr>
      </p:pic>
      <p:sp>
        <p:nvSpPr>
          <p:cNvPr id="16" name="Shape 113"/>
          <p:cNvSpPr>
            <a:spLocks noChangeArrowheads="1"/>
          </p:cNvSpPr>
          <p:nvPr/>
        </p:nvSpPr>
        <p:spPr bwMode="auto">
          <a:xfrm>
            <a:off x="252942" y="448164"/>
            <a:ext cx="11802533" cy="830997"/>
          </a:xfrm>
          <a:prstGeom prst="rect">
            <a:avLst/>
          </a:prstGeom>
          <a:noFill/>
          <a:ln>
            <a:noFill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lIns="60959" rIns="60959" anchor="ctr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defRPr/>
            </a:pPr>
            <a:r>
              <a:rPr lang="es-ES_tradnl" altLang="en-US" sz="4800" b="1" dirty="0">
                <a:solidFill>
                  <a:schemeClr val="tx1"/>
                </a:solidFill>
                <a:sym typeface="Century Gothic" charset="0"/>
              </a:rPr>
              <a:t>Formas de Participar</a:t>
            </a:r>
            <a:endParaRPr lang="es-CO" altLang="en-US" sz="4800" b="1" dirty="0">
              <a:solidFill>
                <a:schemeClr val="tx1"/>
              </a:solidFill>
              <a:sym typeface="Century Gothic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8D7F93AA-58CF-41DA-8943-8D78EA2C3851}"/>
              </a:ext>
            </a:extLst>
          </p:cNvPr>
          <p:cNvGrpSpPr/>
          <p:nvPr/>
        </p:nvGrpSpPr>
        <p:grpSpPr>
          <a:xfrm>
            <a:off x="252942" y="2037174"/>
            <a:ext cx="12524404" cy="2163972"/>
            <a:chOff x="189707" y="1527880"/>
            <a:chExt cx="9393302" cy="1622979"/>
          </a:xfrm>
        </p:grpSpPr>
        <p:sp>
          <p:nvSpPr>
            <p:cNvPr id="24" name="Shape 142"/>
            <p:cNvSpPr>
              <a:spLocks noChangeArrowheads="1"/>
            </p:cNvSpPr>
            <p:nvPr/>
          </p:nvSpPr>
          <p:spPr bwMode="auto">
            <a:xfrm>
              <a:off x="189707" y="2268794"/>
              <a:ext cx="3327635" cy="18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5333" b="1" dirty="0">
                  <a:solidFill>
                    <a:srgbClr val="1D3163"/>
                  </a:solidFill>
                  <a:sym typeface="Helvetica" charset="0"/>
                </a:rPr>
                <a:t>Empresario</a:t>
              </a:r>
            </a:p>
          </p:txBody>
        </p:sp>
        <p:sp>
          <p:nvSpPr>
            <p:cNvPr id="26" name="Shape 142"/>
            <p:cNvSpPr>
              <a:spLocks noChangeArrowheads="1"/>
            </p:cNvSpPr>
            <p:nvPr/>
          </p:nvSpPr>
          <p:spPr bwMode="auto">
            <a:xfrm>
              <a:off x="392644" y="1527880"/>
              <a:ext cx="3327635" cy="18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endParaRPr lang="es-CO" altLang="en-US" sz="4267" b="1" dirty="0">
                <a:solidFill>
                  <a:srgbClr val="1D3163"/>
                </a:solidFill>
                <a:sym typeface="Helvetica" charset="0"/>
              </a:endParaRPr>
            </a:p>
          </p:txBody>
        </p:sp>
        <p:cxnSp>
          <p:nvCxnSpPr>
            <p:cNvPr id="27" name="Conector recto 26"/>
            <p:cNvCxnSpPr>
              <a:cxnSpLocks/>
            </p:cNvCxnSpPr>
            <p:nvPr/>
          </p:nvCxnSpPr>
          <p:spPr>
            <a:xfrm>
              <a:off x="337508" y="2663724"/>
              <a:ext cx="3063475" cy="1514"/>
            </a:xfrm>
            <a:prstGeom prst="line">
              <a:avLst/>
            </a:prstGeom>
            <a:noFill/>
            <a:ln w="25400" cap="flat">
              <a:solidFill>
                <a:srgbClr val="1D3163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Shape 142"/>
            <p:cNvSpPr>
              <a:spLocks noChangeArrowheads="1"/>
            </p:cNvSpPr>
            <p:nvPr/>
          </p:nvSpPr>
          <p:spPr bwMode="auto">
            <a:xfrm>
              <a:off x="3683735" y="1883311"/>
              <a:ext cx="3660399" cy="18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ESP1</a:t>
              </a:r>
              <a:r>
                <a:rPr lang="es-CO" altLang="en-US" sz="2667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   </a:t>
              </a:r>
              <a:r>
                <a:rPr lang="es-CO" altLang="en-US" sz="3733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 </a:t>
              </a:r>
              <a:r>
                <a:rPr lang="es-CO" altLang="en-US" sz="3733" b="1" dirty="0" smtClean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$195,oo</a:t>
              </a:r>
              <a:endParaRPr lang="es-CO" altLang="en-US" sz="373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</p:txBody>
        </p:sp>
        <p:sp>
          <p:nvSpPr>
            <p:cNvPr id="29" name="Shape 142"/>
            <p:cNvSpPr>
              <a:spLocks noChangeArrowheads="1"/>
            </p:cNvSpPr>
            <p:nvPr/>
          </p:nvSpPr>
          <p:spPr bwMode="auto">
            <a:xfrm>
              <a:off x="3683737" y="2381198"/>
              <a:ext cx="3660399" cy="18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ESP2</a:t>
              </a:r>
              <a:r>
                <a:rPr lang="es-CO" altLang="en-US" sz="3733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 </a:t>
              </a:r>
              <a:r>
                <a:rPr lang="es-CO" altLang="en-US" sz="3733" b="1" dirty="0" smtClean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  $495,oo</a:t>
              </a:r>
              <a:endParaRPr lang="es-CO" altLang="en-US" sz="373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</p:txBody>
        </p:sp>
        <p:sp>
          <p:nvSpPr>
            <p:cNvPr id="30" name="Shape 142"/>
            <p:cNvSpPr>
              <a:spLocks noChangeArrowheads="1"/>
            </p:cNvSpPr>
            <p:nvPr/>
          </p:nvSpPr>
          <p:spPr bwMode="auto">
            <a:xfrm>
              <a:off x="3683736" y="2891630"/>
              <a:ext cx="3660399" cy="18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ESP3</a:t>
              </a:r>
              <a:r>
                <a:rPr lang="es-CO" altLang="en-US" sz="3733" b="1" dirty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 </a:t>
              </a:r>
              <a:r>
                <a:rPr lang="es-CO" altLang="en-US" sz="3733" b="1" dirty="0" smtClean="0">
                  <a:solidFill>
                    <a:schemeClr val="tx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  $995,oo</a:t>
              </a:r>
              <a:endParaRPr lang="es-CO" altLang="en-US" sz="373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</p:txBody>
        </p:sp>
        <p:sp>
          <p:nvSpPr>
            <p:cNvPr id="18" name="Shape 142">
              <a:extLst>
                <a:ext uri="{FF2B5EF4-FFF2-40B4-BE49-F238E27FC236}">
                  <a16:creationId xmlns="" xmlns:a16="http://schemas.microsoft.com/office/drawing/2014/main" id="{0312D114-4103-4AFB-99D2-C49E5C374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8160" y="1716546"/>
              <a:ext cx="3375072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9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ES" altLang="en-US" sz="2400" b="1" dirty="0">
                  <a:solidFill>
                    <a:srgbClr val="1D316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8 productos</a:t>
              </a:r>
              <a:endParaRPr lang="es-CO" altLang="en-US" sz="2400" b="1" dirty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</p:txBody>
        </p:sp>
        <p:sp>
          <p:nvSpPr>
            <p:cNvPr id="23" name="Shape 142">
              <a:extLst>
                <a:ext uri="{FF2B5EF4-FFF2-40B4-BE49-F238E27FC236}">
                  <a16:creationId xmlns="" xmlns:a16="http://schemas.microsoft.com/office/drawing/2014/main" id="{9889371D-7C2D-4160-9675-343BCED02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937" y="2276241"/>
              <a:ext cx="3375072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9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ES" altLang="en-US" sz="2400" b="1" dirty="0">
                  <a:solidFill>
                    <a:srgbClr val="1D316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21 productos</a:t>
              </a:r>
              <a:endParaRPr lang="es-CO" altLang="en-US" sz="2400" b="1" dirty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</p:txBody>
        </p:sp>
        <p:sp>
          <p:nvSpPr>
            <p:cNvPr id="25" name="Shape 142">
              <a:extLst>
                <a:ext uri="{FF2B5EF4-FFF2-40B4-BE49-F238E27FC236}">
                  <a16:creationId xmlns="" xmlns:a16="http://schemas.microsoft.com/office/drawing/2014/main" id="{28E4F337-E657-4E81-95E5-5E7884BCA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937" y="2741284"/>
              <a:ext cx="3375072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0959" rIns="6095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9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ES" altLang="en-US" sz="2400" b="1" dirty="0">
                  <a:solidFill>
                    <a:srgbClr val="1D316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Helvetica" charset="0"/>
                </a:rPr>
                <a:t>43 productos</a:t>
              </a:r>
              <a:endParaRPr lang="es-CO" altLang="en-US" sz="2400" b="1" dirty="0">
                <a:solidFill>
                  <a:srgbClr val="1D31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" charset="0"/>
              </a:endParaRPr>
            </a:p>
          </p:txBody>
        </p:sp>
      </p:grpSp>
      <p:sp>
        <p:nvSpPr>
          <p:cNvPr id="20" name="Shape 119">
            <a:extLst>
              <a:ext uri="{FF2B5EF4-FFF2-40B4-BE49-F238E27FC236}">
                <a16:creationId xmlns="" xmlns:a16="http://schemas.microsoft.com/office/drawing/2014/main" id="{AF451449-3791-4C37-88E6-AB8D52011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383" y="6016844"/>
            <a:ext cx="1238798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867" b="1" dirty="0">
                <a:solidFill>
                  <a:srgbClr val="1D3163"/>
                </a:solidFill>
              </a:rPr>
              <a:t>Sistema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867" b="1" dirty="0">
                <a:solidFill>
                  <a:srgbClr val="1D3163"/>
                </a:solidFill>
              </a:rPr>
              <a:t>educativo</a:t>
            </a:r>
          </a:p>
        </p:txBody>
      </p:sp>
      <p:sp>
        <p:nvSpPr>
          <p:cNvPr id="21" name="Shape 119">
            <a:extLst>
              <a:ext uri="{FF2B5EF4-FFF2-40B4-BE49-F238E27FC236}">
                <a16:creationId xmlns="" xmlns:a16="http://schemas.microsoft.com/office/drawing/2014/main" id="{7C83A5B3-A92C-41BC-9084-622E98179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99" y="6128907"/>
            <a:ext cx="1609093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867" b="1" dirty="0">
                <a:solidFill>
                  <a:srgbClr val="1D3163"/>
                </a:solidFill>
              </a:rPr>
              <a:t>Código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867" b="1" dirty="0">
                <a:solidFill>
                  <a:srgbClr val="1D3163"/>
                </a:solidFill>
              </a:rPr>
              <a:t>internacional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441" y="4189562"/>
            <a:ext cx="3234207" cy="22459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917" y="4396975"/>
            <a:ext cx="1649730" cy="1651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90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sp>
        <p:nvSpPr>
          <p:cNvPr id="14" name="Shape 113"/>
          <p:cNvSpPr>
            <a:spLocks noChangeArrowheads="1"/>
          </p:cNvSpPr>
          <p:nvPr/>
        </p:nvSpPr>
        <p:spPr bwMode="auto">
          <a:xfrm>
            <a:off x="0" y="290183"/>
            <a:ext cx="6805127" cy="683264"/>
          </a:xfrm>
          <a:prstGeom prst="rect">
            <a:avLst/>
          </a:prstGeom>
          <a:noFill/>
          <a:ln>
            <a:noFill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wrap="square" lIns="60959" rIns="60959" anchor="ctr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defRPr/>
            </a:pPr>
            <a:r>
              <a:rPr lang="es-ES_tradnl" altLang="en-US" sz="4800" b="1" dirty="0">
                <a:solidFill>
                  <a:schemeClr val="tx1"/>
                </a:solidFill>
                <a:sym typeface="Century Gothic" charset="0"/>
              </a:rPr>
              <a:t>12 Formas de Ganar</a:t>
            </a:r>
            <a:endParaRPr lang="es-CO" altLang="en-US" sz="4800" b="1" dirty="0">
              <a:solidFill>
                <a:schemeClr val="tx1"/>
              </a:solidFill>
              <a:sym typeface="Century Gothic" charset="0"/>
            </a:endParaRPr>
          </a:p>
        </p:txBody>
      </p:sp>
      <p:sp>
        <p:nvSpPr>
          <p:cNvPr id="15" name="Shape 142"/>
          <p:cNvSpPr>
            <a:spLocks noChangeArrowheads="1"/>
          </p:cNvSpPr>
          <p:nvPr/>
        </p:nvSpPr>
        <p:spPr bwMode="auto">
          <a:xfrm>
            <a:off x="3258710" y="2514653"/>
            <a:ext cx="569732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5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9600" b="1" dirty="0">
                <a:solidFill>
                  <a:srgbClr val="535353"/>
                </a:solidFill>
                <a:sym typeface="Helvetica" charset="0"/>
              </a:rPr>
              <a:t>3 etapas</a:t>
            </a:r>
          </a:p>
        </p:txBody>
      </p:sp>
      <p:sp>
        <p:nvSpPr>
          <p:cNvPr id="17" name="Shape 142"/>
          <p:cNvSpPr>
            <a:spLocks noChangeArrowheads="1"/>
          </p:cNvSpPr>
          <p:nvPr/>
        </p:nvSpPr>
        <p:spPr bwMode="auto">
          <a:xfrm>
            <a:off x="3827265" y="1515862"/>
            <a:ext cx="464162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6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6600" b="1" dirty="0">
                <a:solidFill>
                  <a:srgbClr val="1D3163"/>
                </a:solidFill>
                <a:sym typeface="Helvetica" charset="0"/>
              </a:rPr>
              <a:t>Dividida en</a:t>
            </a:r>
          </a:p>
        </p:txBody>
      </p:sp>
      <p:sp>
        <p:nvSpPr>
          <p:cNvPr id="18" name="Shape 142"/>
          <p:cNvSpPr>
            <a:spLocks noChangeArrowheads="1"/>
          </p:cNvSpPr>
          <p:nvPr/>
        </p:nvSpPr>
        <p:spPr bwMode="auto">
          <a:xfrm>
            <a:off x="120389" y="5267122"/>
            <a:ext cx="6969716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lnSpc>
                <a:spcPct val="5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800" b="1" dirty="0">
                <a:solidFill>
                  <a:srgbClr val="535353"/>
                </a:solidFill>
                <a:sym typeface="Helvetica" charset="0"/>
              </a:rPr>
              <a:t>1. Ingresos Inmediatos</a:t>
            </a:r>
          </a:p>
        </p:txBody>
      </p:sp>
      <p:sp>
        <p:nvSpPr>
          <p:cNvPr id="19" name="Shape 142"/>
          <p:cNvSpPr>
            <a:spLocks noChangeArrowheads="1"/>
          </p:cNvSpPr>
          <p:nvPr/>
        </p:nvSpPr>
        <p:spPr bwMode="auto">
          <a:xfrm>
            <a:off x="3035549" y="6124924"/>
            <a:ext cx="6969716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800" b="1" dirty="0">
                <a:solidFill>
                  <a:srgbClr val="1D3163"/>
                </a:solidFill>
                <a:sym typeface="Helvetica" charset="0"/>
              </a:rPr>
              <a:t>2. Ingresos a Mediano Plazo</a:t>
            </a:r>
          </a:p>
        </p:txBody>
      </p:sp>
      <p:sp>
        <p:nvSpPr>
          <p:cNvPr id="20" name="Shape 142"/>
          <p:cNvSpPr>
            <a:spLocks noChangeArrowheads="1"/>
          </p:cNvSpPr>
          <p:nvPr/>
        </p:nvSpPr>
        <p:spPr bwMode="auto">
          <a:xfrm>
            <a:off x="7592204" y="5267122"/>
            <a:ext cx="442805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800" b="1" dirty="0">
                <a:solidFill>
                  <a:srgbClr val="535353"/>
                </a:solidFill>
                <a:sym typeface="Helvetica" charset="0"/>
              </a:rPr>
              <a:t>3. Ingresos a Largo Plazo</a:t>
            </a:r>
          </a:p>
        </p:txBody>
      </p:sp>
      <p:cxnSp>
        <p:nvCxnSpPr>
          <p:cNvPr id="23" name="Conector recto 22"/>
          <p:cNvCxnSpPr/>
          <p:nvPr/>
        </p:nvCxnSpPr>
        <p:spPr>
          <a:xfrm>
            <a:off x="5900237" y="3480178"/>
            <a:ext cx="0" cy="2643219"/>
          </a:xfrm>
          <a:prstGeom prst="line">
            <a:avLst/>
          </a:prstGeom>
          <a:noFill/>
          <a:ln w="25400" cap="flat">
            <a:solidFill>
              <a:srgbClr val="1D316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onector recto 15"/>
          <p:cNvCxnSpPr/>
          <p:nvPr/>
        </p:nvCxnSpPr>
        <p:spPr>
          <a:xfrm>
            <a:off x="8616548" y="3060753"/>
            <a:ext cx="1517362" cy="2223051"/>
          </a:xfrm>
          <a:prstGeom prst="line">
            <a:avLst/>
          </a:prstGeom>
          <a:noFill/>
          <a:ln w="25400" cap="flat">
            <a:solidFill>
              <a:srgbClr val="1D316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ector recto 21"/>
          <p:cNvCxnSpPr/>
          <p:nvPr/>
        </p:nvCxnSpPr>
        <p:spPr>
          <a:xfrm flipH="1">
            <a:off x="1688677" y="3060753"/>
            <a:ext cx="1916570" cy="2223050"/>
          </a:xfrm>
          <a:prstGeom prst="line">
            <a:avLst/>
          </a:prstGeom>
          <a:noFill/>
          <a:ln w="25400" cap="flat">
            <a:solidFill>
              <a:srgbClr val="1D316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37861980"/>
      </p:ext>
    </p:extLst>
  </p:cSld>
  <p:clrMapOvr>
    <a:masterClrMapping/>
  </p:clrMapOvr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n 12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sp>
        <p:nvSpPr>
          <p:cNvPr id="149" name="Rectángulo 148"/>
          <p:cNvSpPr/>
          <p:nvPr/>
        </p:nvSpPr>
        <p:spPr bwMode="auto">
          <a:xfrm>
            <a:off x="8918388" y="1290524"/>
            <a:ext cx="3122825" cy="5341637"/>
          </a:xfrm>
          <a:prstGeom prst="rect">
            <a:avLst/>
          </a:prstGeom>
          <a:solidFill>
            <a:srgbClr val="1D3163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3" name="Rectángulo 132"/>
          <p:cNvSpPr/>
          <p:nvPr/>
        </p:nvSpPr>
        <p:spPr bwMode="auto">
          <a:xfrm>
            <a:off x="1455787" y="4467486"/>
            <a:ext cx="6992743" cy="492440"/>
          </a:xfrm>
          <a:prstGeom prst="rect">
            <a:avLst/>
          </a:prstGeom>
          <a:gradFill flip="none" rotWithShape="1">
            <a:gsLst>
              <a:gs pos="0">
                <a:srgbClr val="67A443"/>
              </a:gs>
              <a:gs pos="100000">
                <a:srgbClr val="487C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4" name="Rectángulo 133"/>
          <p:cNvSpPr/>
          <p:nvPr/>
        </p:nvSpPr>
        <p:spPr bwMode="auto">
          <a:xfrm>
            <a:off x="1455787" y="4916153"/>
            <a:ext cx="6992744" cy="492440"/>
          </a:xfrm>
          <a:prstGeom prst="rect">
            <a:avLst/>
          </a:prstGeom>
          <a:gradFill flip="none" rotWithShape="1">
            <a:gsLst>
              <a:gs pos="0">
                <a:srgbClr val="553A7D"/>
              </a:gs>
              <a:gs pos="100000">
                <a:srgbClr val="4A336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5" name="Rectángulo 134"/>
          <p:cNvSpPr/>
          <p:nvPr/>
        </p:nvSpPr>
        <p:spPr bwMode="auto">
          <a:xfrm>
            <a:off x="1455787" y="5356365"/>
            <a:ext cx="6992744" cy="492440"/>
          </a:xfrm>
          <a:prstGeom prst="rect">
            <a:avLst/>
          </a:prstGeom>
          <a:gradFill flip="none" rotWithShape="1">
            <a:gsLst>
              <a:gs pos="0">
                <a:srgbClr val="167782"/>
              </a:gs>
              <a:gs pos="100000">
                <a:srgbClr val="094E54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6" name="Rectángulo 135"/>
          <p:cNvSpPr/>
          <p:nvPr/>
        </p:nvSpPr>
        <p:spPr bwMode="auto">
          <a:xfrm>
            <a:off x="1438003" y="5818944"/>
            <a:ext cx="7010528" cy="49244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accent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grpSp>
        <p:nvGrpSpPr>
          <p:cNvPr id="16386" name="Grupo 7"/>
          <p:cNvGrpSpPr>
            <a:grpSpLocks/>
          </p:cNvGrpSpPr>
          <p:nvPr/>
        </p:nvGrpSpPr>
        <p:grpSpPr bwMode="auto">
          <a:xfrm>
            <a:off x="260570" y="101865"/>
            <a:ext cx="8709979" cy="4008388"/>
            <a:chOff x="126200" y="-2756"/>
            <a:chExt cx="8694272" cy="4401159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00" y="127543"/>
              <a:ext cx="941337" cy="815911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24" y="1332100"/>
              <a:ext cx="431338" cy="3066303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413" name="Grupo 6"/>
            <p:cNvGrpSpPr>
              <a:grpSpLocks/>
            </p:cNvGrpSpPr>
            <p:nvPr/>
          </p:nvGrpSpPr>
          <p:grpSpPr bwMode="auto">
            <a:xfrm>
              <a:off x="1115159" y="-2756"/>
              <a:ext cx="7705313" cy="985895"/>
              <a:chOff x="1115159" y="-2756"/>
              <a:chExt cx="7705313" cy="985895"/>
            </a:xfrm>
          </p:grpSpPr>
          <p:sp>
            <p:nvSpPr>
              <p:cNvPr id="2" name="Flecha derecha 1"/>
              <p:cNvSpPr>
                <a:spLocks noChangeArrowheads="1"/>
              </p:cNvSpPr>
              <p:nvPr/>
            </p:nvSpPr>
            <p:spPr bwMode="auto">
              <a:xfrm>
                <a:off x="1115159" y="340251"/>
                <a:ext cx="7705313" cy="304776"/>
              </a:xfrm>
              <a:prstGeom prst="rightArrow">
                <a:avLst>
                  <a:gd name="adj1" fmla="val 50000"/>
                  <a:gd name="adj2" fmla="val 49979"/>
                </a:avLst>
              </a:prstGeom>
              <a:gradFill rotWithShape="1">
                <a:gsLst>
                  <a:gs pos="0">
                    <a:srgbClr val="C6D9F1"/>
                  </a:gs>
                  <a:gs pos="100000">
                    <a:srgbClr val="0070C0"/>
                  </a:gs>
                  <a:gs pos="100000">
                    <a:srgbClr val="DEE6F7"/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15" name="CuadroTexto 2"/>
              <p:cNvSpPr txBox="1">
                <a:spLocks noChangeArrowheads="1"/>
              </p:cNvSpPr>
              <p:nvPr/>
            </p:nvSpPr>
            <p:spPr bwMode="auto">
              <a:xfrm>
                <a:off x="6014993" y="-2756"/>
                <a:ext cx="2458925" cy="416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CO" altLang="es-CO" sz="1867" dirty="0">
                    <a:solidFill>
                      <a:srgbClr val="0070C0"/>
                    </a:solidFill>
                    <a:latin typeface="Calibri Light" charset="0"/>
                  </a:rPr>
                  <a:t>Horizontalidad ilimitada</a:t>
                </a:r>
                <a:endParaRPr lang="es-ES" altLang="es-CO" sz="1867" dirty="0">
                  <a:solidFill>
                    <a:srgbClr val="0070C0"/>
                  </a:solidFill>
                  <a:latin typeface="Calibri Light" charset="0"/>
                </a:endParaRPr>
              </a:p>
            </p:txBody>
          </p:sp>
          <p:sp>
            <p:nvSpPr>
              <p:cNvPr id="5" name="Flecha abajo 4"/>
              <p:cNvSpPr>
                <a:spLocks noChangeArrowheads="1"/>
              </p:cNvSpPr>
              <p:nvPr/>
            </p:nvSpPr>
            <p:spPr bwMode="auto">
              <a:xfrm>
                <a:off x="2481924" y="575183"/>
                <a:ext cx="288910" cy="407956"/>
              </a:xfrm>
              <a:prstGeom prst="down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45" name="Flecha abajo 44"/>
              <p:cNvSpPr>
                <a:spLocks noChangeArrowheads="1"/>
              </p:cNvSpPr>
              <p:nvPr/>
            </p:nvSpPr>
            <p:spPr bwMode="auto">
              <a:xfrm>
                <a:off x="6426650" y="572008"/>
                <a:ext cx="288910" cy="407956"/>
              </a:xfrm>
              <a:prstGeom prst="down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0070C0"/>
                  </a:solidFill>
                </a:endParaRPr>
              </a:p>
            </p:txBody>
          </p:sp>
        </p:grpSp>
      </p:grpSp>
      <p:pic>
        <p:nvPicPr>
          <p:cNvPr id="16390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48" y="208187"/>
            <a:ext cx="95250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9081864" y="2485222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6    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$900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51" name="Shape 142"/>
          <p:cNvSpPr>
            <a:spLocks noChangeArrowheads="1"/>
          </p:cNvSpPr>
          <p:nvPr/>
        </p:nvSpPr>
        <p:spPr bwMode="auto">
          <a:xfrm>
            <a:off x="9063997" y="1418759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dirty="0">
                <a:solidFill>
                  <a:srgbClr val="FFFFFF"/>
                </a:solidFill>
                <a:sym typeface="Helvetica" charset="0"/>
              </a:rPr>
              <a:t>Proyección</a:t>
            </a:r>
            <a:endParaRPr lang="es-CO" altLang="en-US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6197851" y="1203347"/>
            <a:ext cx="1006731" cy="692465"/>
          </a:xfrm>
          <a:prstGeom prst="ellipse">
            <a:avLst/>
          </a:prstGeom>
          <a:gradFill flip="none" rotWithShape="1">
            <a:gsLst>
              <a:gs pos="100000">
                <a:srgbClr val="F26D3A"/>
              </a:gs>
              <a:gs pos="0">
                <a:srgbClr val="FEB7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2287213" y="1178463"/>
            <a:ext cx="1006731" cy="692465"/>
          </a:xfrm>
          <a:prstGeom prst="ellipse">
            <a:avLst/>
          </a:prstGeom>
          <a:gradFill flip="none" rotWithShape="1">
            <a:gsLst>
              <a:gs pos="100000">
                <a:srgbClr val="F26D3A"/>
              </a:gs>
              <a:gs pos="0">
                <a:srgbClr val="FEB7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1708571" y="166374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3454217" y="166374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336042" y="201804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123261" y="23379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2178507" y="201804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3057755" y="201804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922500" y="201804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1631264" y="23379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1992229" y="23379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2489092" y="23379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2888056" y="234912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3396059" y="234912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734744" y="234912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4276167" y="234912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558352" y="166374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303999" y="166374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5185823" y="201804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4973043" y="23379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6028288" y="201804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6907536" y="201804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772282" y="201804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5481045" y="23379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5842011" y="23379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1" name="Elipse 100"/>
          <p:cNvSpPr/>
          <p:nvPr/>
        </p:nvSpPr>
        <p:spPr>
          <a:xfrm>
            <a:off x="6338873" y="23379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2" name="Elipse 101"/>
          <p:cNvSpPr/>
          <p:nvPr/>
        </p:nvSpPr>
        <p:spPr>
          <a:xfrm>
            <a:off x="6737837" y="234912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7245840" y="234912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4" name="Elipse 103"/>
          <p:cNvSpPr/>
          <p:nvPr/>
        </p:nvSpPr>
        <p:spPr>
          <a:xfrm>
            <a:off x="7584525" y="234912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5" name="Elipse 104"/>
          <p:cNvSpPr/>
          <p:nvPr/>
        </p:nvSpPr>
        <p:spPr>
          <a:xfrm>
            <a:off x="8125948" y="234912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055374" y="3112579"/>
            <a:ext cx="7508304" cy="699029"/>
            <a:chOff x="781926" y="2007491"/>
            <a:chExt cx="5631228" cy="524272"/>
          </a:xfrm>
        </p:grpSpPr>
        <p:sp>
          <p:nvSpPr>
            <p:cNvPr id="69" name="Elipse 68"/>
            <p:cNvSpPr/>
            <p:nvPr/>
          </p:nvSpPr>
          <p:spPr>
            <a:xfrm>
              <a:off x="781926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959141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1136348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78" name="Elipse 77"/>
            <p:cNvSpPr/>
            <p:nvPr/>
          </p:nvSpPr>
          <p:spPr>
            <a:xfrm>
              <a:off x="1308632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79" name="Elipse 78"/>
            <p:cNvSpPr/>
            <p:nvPr/>
          </p:nvSpPr>
          <p:spPr>
            <a:xfrm>
              <a:off x="1485840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0" name="Elipse 79"/>
            <p:cNvSpPr/>
            <p:nvPr/>
          </p:nvSpPr>
          <p:spPr>
            <a:xfrm>
              <a:off x="1648279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1" name="Elipse 80"/>
            <p:cNvSpPr/>
            <p:nvPr/>
          </p:nvSpPr>
          <p:spPr>
            <a:xfrm>
              <a:off x="1815641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2" name="Elipse 81"/>
            <p:cNvSpPr/>
            <p:nvPr/>
          </p:nvSpPr>
          <p:spPr>
            <a:xfrm>
              <a:off x="1992848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3" name="Elipse 82"/>
            <p:cNvSpPr/>
            <p:nvPr/>
          </p:nvSpPr>
          <p:spPr>
            <a:xfrm>
              <a:off x="2165126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4" name="Elipse 83"/>
            <p:cNvSpPr/>
            <p:nvPr/>
          </p:nvSpPr>
          <p:spPr>
            <a:xfrm>
              <a:off x="2342341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5" name="Elipse 84"/>
            <p:cNvSpPr/>
            <p:nvPr/>
          </p:nvSpPr>
          <p:spPr>
            <a:xfrm>
              <a:off x="2519548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2691832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7" name="Elipse 86"/>
            <p:cNvSpPr/>
            <p:nvPr/>
          </p:nvSpPr>
          <p:spPr>
            <a:xfrm>
              <a:off x="2869040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8" name="Elipse 87"/>
            <p:cNvSpPr/>
            <p:nvPr/>
          </p:nvSpPr>
          <p:spPr>
            <a:xfrm>
              <a:off x="3031479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3198841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90" name="Elipse 89"/>
            <p:cNvSpPr/>
            <p:nvPr/>
          </p:nvSpPr>
          <p:spPr>
            <a:xfrm>
              <a:off x="3376048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99" name="Elipse 98"/>
            <p:cNvSpPr/>
            <p:nvPr/>
          </p:nvSpPr>
          <p:spPr>
            <a:xfrm>
              <a:off x="3669262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06" name="Elipse 105"/>
            <p:cNvSpPr/>
            <p:nvPr/>
          </p:nvSpPr>
          <p:spPr>
            <a:xfrm>
              <a:off x="3846477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07" name="Elipse 106"/>
            <p:cNvSpPr/>
            <p:nvPr/>
          </p:nvSpPr>
          <p:spPr>
            <a:xfrm>
              <a:off x="4023684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08" name="Elipse 107"/>
            <p:cNvSpPr/>
            <p:nvPr/>
          </p:nvSpPr>
          <p:spPr>
            <a:xfrm>
              <a:off x="4195968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09" name="Elipse 108"/>
            <p:cNvSpPr/>
            <p:nvPr/>
          </p:nvSpPr>
          <p:spPr>
            <a:xfrm>
              <a:off x="4373176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0" name="Elipse 109"/>
            <p:cNvSpPr/>
            <p:nvPr/>
          </p:nvSpPr>
          <p:spPr>
            <a:xfrm>
              <a:off x="4535615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1" name="Elipse 110"/>
            <p:cNvSpPr/>
            <p:nvPr/>
          </p:nvSpPr>
          <p:spPr>
            <a:xfrm>
              <a:off x="4702977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2" name="Elipse 111"/>
            <p:cNvSpPr/>
            <p:nvPr/>
          </p:nvSpPr>
          <p:spPr>
            <a:xfrm>
              <a:off x="4880184" y="2007491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3" name="Elipse 112"/>
            <p:cNvSpPr/>
            <p:nvPr/>
          </p:nvSpPr>
          <p:spPr>
            <a:xfrm>
              <a:off x="5052462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4" name="Elipse 113"/>
            <p:cNvSpPr/>
            <p:nvPr/>
          </p:nvSpPr>
          <p:spPr>
            <a:xfrm>
              <a:off x="5229677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5" name="Elipse 114"/>
            <p:cNvSpPr/>
            <p:nvPr/>
          </p:nvSpPr>
          <p:spPr>
            <a:xfrm>
              <a:off x="5406884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6" name="Elipse 115"/>
            <p:cNvSpPr/>
            <p:nvPr/>
          </p:nvSpPr>
          <p:spPr>
            <a:xfrm>
              <a:off x="5579168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7" name="Elipse 116"/>
            <p:cNvSpPr/>
            <p:nvPr/>
          </p:nvSpPr>
          <p:spPr>
            <a:xfrm>
              <a:off x="5756376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8" name="Elipse 117"/>
            <p:cNvSpPr/>
            <p:nvPr/>
          </p:nvSpPr>
          <p:spPr>
            <a:xfrm>
              <a:off x="5918815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9" name="Elipse 118"/>
            <p:cNvSpPr/>
            <p:nvPr/>
          </p:nvSpPr>
          <p:spPr>
            <a:xfrm>
              <a:off x="6086177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20" name="Elipse 119"/>
            <p:cNvSpPr/>
            <p:nvPr/>
          </p:nvSpPr>
          <p:spPr>
            <a:xfrm>
              <a:off x="6263384" y="2012414"/>
              <a:ext cx="149770" cy="519349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</p:grpSp>
      <p:sp>
        <p:nvSpPr>
          <p:cNvPr id="124" name="Rectángulo 123"/>
          <p:cNvSpPr/>
          <p:nvPr/>
        </p:nvSpPr>
        <p:spPr bwMode="auto">
          <a:xfrm>
            <a:off x="1455787" y="4029761"/>
            <a:ext cx="6992743" cy="492440"/>
          </a:xfrm>
          <a:prstGeom prst="rect">
            <a:avLst/>
          </a:prstGeom>
          <a:gradFill flip="none" rotWithShape="1">
            <a:gsLst>
              <a:gs pos="0">
                <a:srgbClr val="FEB146"/>
              </a:gs>
              <a:gs pos="100000">
                <a:srgbClr val="F97A43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26" name="Shape 142"/>
          <p:cNvSpPr>
            <a:spLocks noChangeArrowheads="1"/>
          </p:cNvSpPr>
          <p:nvPr/>
        </p:nvSpPr>
        <p:spPr bwMode="auto">
          <a:xfrm>
            <a:off x="1498497" y="4025189"/>
            <a:ext cx="2905624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Primera generación</a:t>
            </a:r>
          </a:p>
        </p:txBody>
      </p:sp>
      <p:sp>
        <p:nvSpPr>
          <p:cNvPr id="127" name="Shape 142"/>
          <p:cNvSpPr>
            <a:spLocks noChangeArrowheads="1"/>
          </p:cNvSpPr>
          <p:nvPr/>
        </p:nvSpPr>
        <p:spPr bwMode="auto">
          <a:xfrm>
            <a:off x="5371297" y="4057442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2</a:t>
            </a:r>
          </a:p>
        </p:txBody>
      </p:sp>
      <p:sp>
        <p:nvSpPr>
          <p:cNvPr id="128" name="Shape 142"/>
          <p:cNvSpPr>
            <a:spLocks noChangeArrowheads="1"/>
          </p:cNvSpPr>
          <p:nvPr/>
        </p:nvSpPr>
        <p:spPr bwMode="auto">
          <a:xfrm>
            <a:off x="6560824" y="4002039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$300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37" name="Shape 142"/>
          <p:cNvSpPr>
            <a:spLocks noChangeArrowheads="1"/>
          </p:cNvSpPr>
          <p:nvPr/>
        </p:nvSpPr>
        <p:spPr bwMode="auto">
          <a:xfrm>
            <a:off x="1785579" y="4487871"/>
            <a:ext cx="2322629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Segunda generación</a:t>
            </a:r>
          </a:p>
        </p:txBody>
      </p:sp>
      <p:sp>
        <p:nvSpPr>
          <p:cNvPr id="138" name="Shape 142"/>
          <p:cNvSpPr>
            <a:spLocks noChangeArrowheads="1"/>
          </p:cNvSpPr>
          <p:nvPr/>
        </p:nvSpPr>
        <p:spPr bwMode="auto">
          <a:xfrm>
            <a:off x="5371297" y="4520125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4</a:t>
            </a:r>
          </a:p>
        </p:txBody>
      </p:sp>
      <p:sp>
        <p:nvSpPr>
          <p:cNvPr id="139" name="Shape 142"/>
          <p:cNvSpPr>
            <a:spLocks noChangeArrowheads="1"/>
          </p:cNvSpPr>
          <p:nvPr/>
        </p:nvSpPr>
        <p:spPr bwMode="auto">
          <a:xfrm>
            <a:off x="6637741" y="4427483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$80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0" name="Shape 142"/>
          <p:cNvSpPr>
            <a:spLocks noChangeArrowheads="1"/>
          </p:cNvSpPr>
          <p:nvPr/>
        </p:nvSpPr>
        <p:spPr bwMode="auto">
          <a:xfrm>
            <a:off x="1871027" y="4937010"/>
            <a:ext cx="202551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Tercera generación</a:t>
            </a:r>
          </a:p>
        </p:txBody>
      </p:sp>
      <p:sp>
        <p:nvSpPr>
          <p:cNvPr id="141" name="Shape 142"/>
          <p:cNvSpPr>
            <a:spLocks noChangeArrowheads="1"/>
          </p:cNvSpPr>
          <p:nvPr/>
        </p:nvSpPr>
        <p:spPr bwMode="auto">
          <a:xfrm>
            <a:off x="5371297" y="4969263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8</a:t>
            </a: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6618086" y="4897523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$160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3" name="Shape 142"/>
          <p:cNvSpPr>
            <a:spLocks noChangeArrowheads="1"/>
          </p:cNvSpPr>
          <p:nvPr/>
        </p:nvSpPr>
        <p:spPr bwMode="auto">
          <a:xfrm>
            <a:off x="2066763" y="5365826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Cuarta generación</a:t>
            </a:r>
          </a:p>
        </p:txBody>
      </p:sp>
      <p:sp>
        <p:nvSpPr>
          <p:cNvPr id="144" name="Shape 142"/>
          <p:cNvSpPr>
            <a:spLocks noChangeArrowheads="1"/>
          </p:cNvSpPr>
          <p:nvPr/>
        </p:nvSpPr>
        <p:spPr bwMode="auto">
          <a:xfrm>
            <a:off x="5371297" y="5402273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16</a:t>
            </a:r>
          </a:p>
        </p:txBody>
      </p:sp>
      <p:sp>
        <p:nvSpPr>
          <p:cNvPr id="145" name="Shape 142"/>
          <p:cNvSpPr>
            <a:spLocks noChangeArrowheads="1"/>
          </p:cNvSpPr>
          <p:nvPr/>
        </p:nvSpPr>
        <p:spPr bwMode="auto">
          <a:xfrm>
            <a:off x="6633940" y="5326717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$320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6" name="Shape 142"/>
          <p:cNvSpPr>
            <a:spLocks noChangeArrowheads="1"/>
          </p:cNvSpPr>
          <p:nvPr/>
        </p:nvSpPr>
        <p:spPr bwMode="auto">
          <a:xfrm>
            <a:off x="2038528" y="5809817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Quinta generación</a:t>
            </a:r>
          </a:p>
        </p:txBody>
      </p:sp>
      <p:sp>
        <p:nvSpPr>
          <p:cNvPr id="147" name="Shape 142"/>
          <p:cNvSpPr>
            <a:spLocks noChangeArrowheads="1"/>
          </p:cNvSpPr>
          <p:nvPr/>
        </p:nvSpPr>
        <p:spPr bwMode="auto">
          <a:xfrm>
            <a:off x="5371297" y="5835283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32</a:t>
            </a:r>
          </a:p>
        </p:txBody>
      </p:sp>
      <p:sp>
        <p:nvSpPr>
          <p:cNvPr id="148" name="Shape 142"/>
          <p:cNvSpPr>
            <a:spLocks noChangeArrowheads="1"/>
          </p:cNvSpPr>
          <p:nvPr/>
        </p:nvSpPr>
        <p:spPr bwMode="auto">
          <a:xfrm>
            <a:off x="6575682" y="5802545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$1280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50" name="Shape 142"/>
          <p:cNvSpPr>
            <a:spLocks noChangeArrowheads="1"/>
          </p:cNvSpPr>
          <p:nvPr/>
        </p:nvSpPr>
        <p:spPr bwMode="auto">
          <a:xfrm>
            <a:off x="9080124" y="1886442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b="1" dirty="0" smtClean="0">
                <a:solidFill>
                  <a:srgbClr val="FFFFFF"/>
                </a:solidFill>
                <a:sym typeface="Helvetica" charset="0"/>
              </a:rPr>
              <a:t>6X6</a:t>
            </a:r>
            <a:endParaRPr lang="es-CO" altLang="en-US" b="1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151" name="Shape 142"/>
          <p:cNvSpPr>
            <a:spLocks noChangeArrowheads="1"/>
          </p:cNvSpPr>
          <p:nvPr/>
        </p:nvSpPr>
        <p:spPr bwMode="auto">
          <a:xfrm>
            <a:off x="9081864" y="3146426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36  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$720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152" name="Conector recto 151"/>
          <p:cNvCxnSpPr/>
          <p:nvPr/>
        </p:nvCxnSpPr>
        <p:spPr>
          <a:xfrm>
            <a:off x="9006547" y="3095087"/>
            <a:ext cx="2500431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3" name="Shape 142"/>
          <p:cNvSpPr>
            <a:spLocks noChangeArrowheads="1"/>
          </p:cNvSpPr>
          <p:nvPr/>
        </p:nvSpPr>
        <p:spPr bwMode="auto">
          <a:xfrm>
            <a:off x="9081864" y="3807630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216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$4.320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154" name="Conector recto 153"/>
          <p:cNvCxnSpPr/>
          <p:nvPr/>
        </p:nvCxnSpPr>
        <p:spPr>
          <a:xfrm>
            <a:off x="9006547" y="3756291"/>
            <a:ext cx="2500431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Shape 142"/>
          <p:cNvSpPr>
            <a:spLocks noChangeArrowheads="1"/>
          </p:cNvSpPr>
          <p:nvPr/>
        </p:nvSpPr>
        <p:spPr bwMode="auto">
          <a:xfrm>
            <a:off x="8954855" y="4468838"/>
            <a:ext cx="279420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1296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$25.940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156" name="Conector recto 155"/>
          <p:cNvCxnSpPr/>
          <p:nvPr/>
        </p:nvCxnSpPr>
        <p:spPr>
          <a:xfrm>
            <a:off x="9006547" y="4417499"/>
            <a:ext cx="2500431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7" name="Shape 142"/>
          <p:cNvSpPr>
            <a:spLocks noChangeArrowheads="1"/>
          </p:cNvSpPr>
          <p:nvPr/>
        </p:nvSpPr>
        <p:spPr bwMode="auto">
          <a:xfrm>
            <a:off x="8815146" y="5130042"/>
            <a:ext cx="30736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7776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$311.040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158" name="Conector recto 157"/>
          <p:cNvCxnSpPr/>
          <p:nvPr/>
        </p:nvCxnSpPr>
        <p:spPr>
          <a:xfrm>
            <a:off x="9006547" y="5078703"/>
            <a:ext cx="2500431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Shape 142"/>
          <p:cNvSpPr>
            <a:spLocks noChangeArrowheads="1"/>
          </p:cNvSpPr>
          <p:nvPr/>
        </p:nvSpPr>
        <p:spPr bwMode="auto">
          <a:xfrm>
            <a:off x="9112379" y="289871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b="1" dirty="0">
                <a:solidFill>
                  <a:srgbClr val="1B325F"/>
                </a:solidFill>
                <a:sym typeface="Helvetica" charset="0"/>
              </a:rPr>
              <a:t>Gen 5 </a:t>
            </a:r>
          </a:p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b="1" dirty="0">
                <a:solidFill>
                  <a:srgbClr val="1B325F"/>
                </a:solidFill>
                <a:sym typeface="Helvetica" charset="0"/>
              </a:rPr>
              <a:t>(Pago Semanal)</a:t>
            </a:r>
            <a:endParaRPr lang="es-CO" altLang="en-US" sz="2400" b="1" dirty="0">
              <a:solidFill>
                <a:srgbClr val="1B325F"/>
              </a:solidFill>
              <a:sym typeface="Helvetica" charset="0"/>
            </a:endParaRPr>
          </a:p>
        </p:txBody>
      </p:sp>
      <p:sp>
        <p:nvSpPr>
          <p:cNvPr id="121" name="Shape 142">
            <a:extLst>
              <a:ext uri="{FF2B5EF4-FFF2-40B4-BE49-F238E27FC236}">
                <a16:creationId xmlns="" xmlns:a16="http://schemas.microsoft.com/office/drawing/2014/main" id="{1CDFEA60-0198-4087-B616-CBA3CD8EC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8388" y="5842587"/>
            <a:ext cx="30736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3733" b="1" dirty="0" smtClean="0">
                <a:solidFill>
                  <a:srgbClr val="FFFFFF"/>
                </a:solidFill>
                <a:sym typeface="Helvetica" charset="0"/>
              </a:rPr>
              <a:t>$342.920</a:t>
            </a:r>
            <a:endParaRPr lang="es-CO" altLang="en-US" sz="3733" b="1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122" name="Rectángulo 121"/>
          <p:cNvSpPr/>
          <p:nvPr/>
        </p:nvSpPr>
        <p:spPr bwMode="auto">
          <a:xfrm>
            <a:off x="1438003" y="6306624"/>
            <a:ext cx="7010528" cy="492440"/>
          </a:xfrm>
          <a:prstGeom prst="rect">
            <a:avLst/>
          </a:prstGeom>
          <a:solidFill>
            <a:srgbClr val="00206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23" name="Shape 142"/>
          <p:cNvSpPr>
            <a:spLocks noChangeArrowheads="1"/>
          </p:cNvSpPr>
          <p:nvPr/>
        </p:nvSpPr>
        <p:spPr bwMode="auto">
          <a:xfrm>
            <a:off x="2038528" y="6297497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b="1" dirty="0">
                <a:solidFill>
                  <a:schemeClr val="bg1"/>
                </a:solidFill>
                <a:sym typeface="Helvetica" charset="0"/>
              </a:rPr>
              <a:t>Total Ganancias </a:t>
            </a:r>
          </a:p>
        </p:txBody>
      </p:sp>
      <p:sp>
        <p:nvSpPr>
          <p:cNvPr id="129" name="Shape 142"/>
          <p:cNvSpPr>
            <a:spLocks noChangeArrowheads="1"/>
          </p:cNvSpPr>
          <p:nvPr/>
        </p:nvSpPr>
        <p:spPr bwMode="auto">
          <a:xfrm>
            <a:off x="6539091" y="6288989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$2140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30" name="Shape 142"/>
          <p:cNvSpPr>
            <a:spLocks noChangeArrowheads="1"/>
          </p:cNvSpPr>
          <p:nvPr/>
        </p:nvSpPr>
        <p:spPr bwMode="auto">
          <a:xfrm>
            <a:off x="3866347" y="4095542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$150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31" name="Shape 142"/>
          <p:cNvSpPr>
            <a:spLocks noChangeArrowheads="1"/>
          </p:cNvSpPr>
          <p:nvPr/>
        </p:nvSpPr>
        <p:spPr bwMode="auto">
          <a:xfrm>
            <a:off x="3866347" y="4558225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$20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32" name="Shape 142"/>
          <p:cNvSpPr>
            <a:spLocks noChangeArrowheads="1"/>
          </p:cNvSpPr>
          <p:nvPr/>
        </p:nvSpPr>
        <p:spPr bwMode="auto">
          <a:xfrm>
            <a:off x="3866347" y="5007363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$20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60" name="Shape 142"/>
          <p:cNvSpPr>
            <a:spLocks noChangeArrowheads="1"/>
          </p:cNvSpPr>
          <p:nvPr/>
        </p:nvSpPr>
        <p:spPr bwMode="auto">
          <a:xfrm>
            <a:off x="3866347" y="5440373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$20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61" name="Shape 142"/>
          <p:cNvSpPr>
            <a:spLocks noChangeArrowheads="1"/>
          </p:cNvSpPr>
          <p:nvPr/>
        </p:nvSpPr>
        <p:spPr bwMode="auto">
          <a:xfrm>
            <a:off x="3866347" y="5873383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$40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2353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3" grpId="0" animBg="1"/>
      <p:bldP spid="134" grpId="0" animBg="1"/>
      <p:bldP spid="135" grpId="0" animBg="1"/>
      <p:bldP spid="136" grpId="0" animBg="1"/>
      <p:bldP spid="47" grpId="0"/>
      <p:bldP spid="51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24" grpId="0" animBg="1"/>
      <p:bldP spid="126" grpId="0"/>
      <p:bldP spid="127" grpId="0"/>
      <p:bldP spid="128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50" grpId="0"/>
      <p:bldP spid="151" grpId="0"/>
      <p:bldP spid="153" grpId="0"/>
      <p:bldP spid="155" grpId="0"/>
      <p:bldP spid="157" grpId="0"/>
      <p:bldP spid="159" grpId="0"/>
      <p:bldP spid="121" grpId="0"/>
      <p:bldP spid="122" grpId="0" animBg="1"/>
      <p:bldP spid="123" grpId="0"/>
      <p:bldP spid="129" grpId="0"/>
      <p:bldP spid="130" grpId="0"/>
      <p:bldP spid="131" grpId="0"/>
      <p:bldP spid="132" grpId="0"/>
      <p:bldP spid="160" grpId="0"/>
      <p:bldP spid="1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n 1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sp>
        <p:nvSpPr>
          <p:cNvPr id="149" name="Rectángulo 148"/>
          <p:cNvSpPr/>
          <p:nvPr/>
        </p:nvSpPr>
        <p:spPr bwMode="auto">
          <a:xfrm>
            <a:off x="8589620" y="1257833"/>
            <a:ext cx="3440949" cy="5306740"/>
          </a:xfrm>
          <a:prstGeom prst="rect">
            <a:avLst/>
          </a:prstGeom>
          <a:solidFill>
            <a:srgbClr val="1D3163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3" name="Rectángulo 132"/>
          <p:cNvSpPr/>
          <p:nvPr/>
        </p:nvSpPr>
        <p:spPr bwMode="auto">
          <a:xfrm>
            <a:off x="1077011" y="4214410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67A443"/>
              </a:gs>
              <a:gs pos="100000">
                <a:srgbClr val="487C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4" name="Rectángulo 133"/>
          <p:cNvSpPr/>
          <p:nvPr/>
        </p:nvSpPr>
        <p:spPr bwMode="auto">
          <a:xfrm>
            <a:off x="1077011" y="4657590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553A7D"/>
              </a:gs>
              <a:gs pos="100000">
                <a:srgbClr val="4A336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5" name="Rectángulo 134"/>
          <p:cNvSpPr/>
          <p:nvPr/>
        </p:nvSpPr>
        <p:spPr bwMode="auto">
          <a:xfrm>
            <a:off x="1077011" y="5130434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167782"/>
              </a:gs>
              <a:gs pos="100000">
                <a:srgbClr val="094E54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6" name="Rectángulo 135"/>
          <p:cNvSpPr/>
          <p:nvPr/>
        </p:nvSpPr>
        <p:spPr bwMode="auto">
          <a:xfrm>
            <a:off x="1077011" y="5601864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accent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grpSp>
        <p:nvGrpSpPr>
          <p:cNvPr id="16386" name="Grupo 7"/>
          <p:cNvGrpSpPr>
            <a:grpSpLocks/>
          </p:cNvGrpSpPr>
          <p:nvPr/>
        </p:nvGrpSpPr>
        <p:grpSpPr bwMode="auto">
          <a:xfrm>
            <a:off x="260570" y="101865"/>
            <a:ext cx="8709979" cy="3080939"/>
            <a:chOff x="126200" y="-2756"/>
            <a:chExt cx="8694272" cy="338283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00" y="127543"/>
              <a:ext cx="941337" cy="815911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65" y="943454"/>
              <a:ext cx="341294" cy="2436622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413" name="Grupo 6"/>
            <p:cNvGrpSpPr>
              <a:grpSpLocks/>
            </p:cNvGrpSpPr>
            <p:nvPr/>
          </p:nvGrpSpPr>
          <p:grpSpPr bwMode="auto">
            <a:xfrm>
              <a:off x="1115159" y="-2756"/>
              <a:ext cx="7705313" cy="985895"/>
              <a:chOff x="1115159" y="-2756"/>
              <a:chExt cx="7705313" cy="985895"/>
            </a:xfrm>
          </p:grpSpPr>
          <p:sp>
            <p:nvSpPr>
              <p:cNvPr id="2" name="Flecha derecha 1"/>
              <p:cNvSpPr>
                <a:spLocks noChangeArrowheads="1"/>
              </p:cNvSpPr>
              <p:nvPr/>
            </p:nvSpPr>
            <p:spPr bwMode="auto">
              <a:xfrm>
                <a:off x="1115159" y="340251"/>
                <a:ext cx="7705313" cy="304776"/>
              </a:xfrm>
              <a:prstGeom prst="rightArrow">
                <a:avLst>
                  <a:gd name="adj1" fmla="val 50000"/>
                  <a:gd name="adj2" fmla="val 49979"/>
                </a:avLst>
              </a:prstGeom>
              <a:gradFill rotWithShape="1">
                <a:gsLst>
                  <a:gs pos="0">
                    <a:srgbClr val="C6D9F1"/>
                  </a:gs>
                  <a:gs pos="100000">
                    <a:srgbClr val="0070C0"/>
                  </a:gs>
                  <a:gs pos="100000">
                    <a:srgbClr val="DEE6F7"/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15" name="CuadroTexto 2"/>
              <p:cNvSpPr txBox="1">
                <a:spLocks noChangeArrowheads="1"/>
              </p:cNvSpPr>
              <p:nvPr/>
            </p:nvSpPr>
            <p:spPr bwMode="auto">
              <a:xfrm>
                <a:off x="6014993" y="-2756"/>
                <a:ext cx="2458925" cy="416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CO" altLang="es-CO" sz="1867" dirty="0">
                    <a:solidFill>
                      <a:srgbClr val="0070C0"/>
                    </a:solidFill>
                    <a:latin typeface="Calibri Light" charset="0"/>
                  </a:rPr>
                  <a:t>Horizontalidad ilimitada</a:t>
                </a:r>
                <a:endParaRPr lang="es-ES" altLang="es-CO" sz="1867" dirty="0">
                  <a:solidFill>
                    <a:srgbClr val="0070C0"/>
                  </a:solidFill>
                  <a:latin typeface="Calibri Light" charset="0"/>
                </a:endParaRPr>
              </a:p>
            </p:txBody>
          </p:sp>
          <p:sp>
            <p:nvSpPr>
              <p:cNvPr id="5" name="Flecha abajo 4"/>
              <p:cNvSpPr>
                <a:spLocks noChangeArrowheads="1"/>
              </p:cNvSpPr>
              <p:nvPr/>
            </p:nvSpPr>
            <p:spPr bwMode="auto">
              <a:xfrm>
                <a:off x="2481924" y="575183"/>
                <a:ext cx="288910" cy="407956"/>
              </a:xfrm>
              <a:prstGeom prst="down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45" name="Flecha abajo 44"/>
              <p:cNvSpPr>
                <a:spLocks noChangeArrowheads="1"/>
              </p:cNvSpPr>
              <p:nvPr/>
            </p:nvSpPr>
            <p:spPr bwMode="auto">
              <a:xfrm>
                <a:off x="6426650" y="572008"/>
                <a:ext cx="288910" cy="407956"/>
              </a:xfrm>
              <a:prstGeom prst="down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0070C0"/>
                  </a:solidFill>
                </a:endParaRPr>
              </a:p>
            </p:txBody>
          </p:sp>
        </p:grpSp>
      </p:grpSp>
      <p:pic>
        <p:nvPicPr>
          <p:cNvPr id="16390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48" y="208187"/>
            <a:ext cx="95250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8856091" y="2485222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3  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$255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51" name="Shape 142"/>
          <p:cNvSpPr>
            <a:spLocks noChangeArrowheads="1"/>
          </p:cNvSpPr>
          <p:nvPr/>
        </p:nvSpPr>
        <p:spPr bwMode="auto">
          <a:xfrm>
            <a:off x="9063997" y="1418759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dirty="0">
                <a:solidFill>
                  <a:srgbClr val="FFFFFF"/>
                </a:solidFill>
                <a:sym typeface="Helvetica" charset="0"/>
              </a:rPr>
              <a:t>Proyección</a:t>
            </a:r>
            <a:endParaRPr lang="es-CO" altLang="en-US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6197851" y="1213507"/>
            <a:ext cx="1006731" cy="692465"/>
          </a:xfrm>
          <a:prstGeom prst="ellipse">
            <a:avLst/>
          </a:prstGeom>
          <a:gradFill flip="none" rotWithShape="1">
            <a:gsLst>
              <a:gs pos="100000">
                <a:srgbClr val="F26D3A"/>
              </a:gs>
              <a:gs pos="0">
                <a:srgbClr val="FEB7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2287213" y="1188623"/>
            <a:ext cx="1006731" cy="692465"/>
          </a:xfrm>
          <a:prstGeom prst="ellipse">
            <a:avLst/>
          </a:prstGeom>
          <a:gradFill flip="none" rotWithShape="1">
            <a:gsLst>
              <a:gs pos="100000">
                <a:srgbClr val="F26D3A"/>
              </a:gs>
              <a:gs pos="0">
                <a:srgbClr val="FEB7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1708571" y="167390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3454217" y="167390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336042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123261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2178507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3057755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922500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1631264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981774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1992229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2489092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2888056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3396059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734744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4276167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1218061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1454337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1684049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920326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2136912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360061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2" name="Elipse 81"/>
          <p:cNvSpPr/>
          <p:nvPr/>
        </p:nvSpPr>
        <p:spPr>
          <a:xfrm>
            <a:off x="2596337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2826041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4" name="Elipse 83"/>
          <p:cNvSpPr/>
          <p:nvPr/>
        </p:nvSpPr>
        <p:spPr>
          <a:xfrm>
            <a:off x="3062328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5" name="Elipse 84"/>
          <p:cNvSpPr/>
          <p:nvPr/>
        </p:nvSpPr>
        <p:spPr>
          <a:xfrm>
            <a:off x="3298604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6" name="Elipse 85"/>
          <p:cNvSpPr/>
          <p:nvPr/>
        </p:nvSpPr>
        <p:spPr>
          <a:xfrm>
            <a:off x="3528316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7" name="Elipse 86"/>
          <p:cNvSpPr/>
          <p:nvPr/>
        </p:nvSpPr>
        <p:spPr>
          <a:xfrm>
            <a:off x="3764593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3981178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4204328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4440604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558352" y="167390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303999" y="167390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5185823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4973043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6028288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6907536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772282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5481045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9" name="Elipse 98"/>
          <p:cNvSpPr/>
          <p:nvPr/>
        </p:nvSpPr>
        <p:spPr>
          <a:xfrm>
            <a:off x="4831556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5842011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1" name="Elipse 100"/>
          <p:cNvSpPr/>
          <p:nvPr/>
        </p:nvSpPr>
        <p:spPr>
          <a:xfrm>
            <a:off x="6338873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2" name="Elipse 101"/>
          <p:cNvSpPr/>
          <p:nvPr/>
        </p:nvSpPr>
        <p:spPr>
          <a:xfrm>
            <a:off x="6737837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7245840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4" name="Elipse 103"/>
          <p:cNvSpPr/>
          <p:nvPr/>
        </p:nvSpPr>
        <p:spPr>
          <a:xfrm>
            <a:off x="7584525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5" name="Elipse 104"/>
          <p:cNvSpPr/>
          <p:nvPr/>
        </p:nvSpPr>
        <p:spPr>
          <a:xfrm>
            <a:off x="8125948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6" name="Elipse 105"/>
          <p:cNvSpPr/>
          <p:nvPr/>
        </p:nvSpPr>
        <p:spPr>
          <a:xfrm>
            <a:off x="5067842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7" name="Elipse 106"/>
          <p:cNvSpPr/>
          <p:nvPr/>
        </p:nvSpPr>
        <p:spPr>
          <a:xfrm>
            <a:off x="5304118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8" name="Elipse 107"/>
          <p:cNvSpPr/>
          <p:nvPr/>
        </p:nvSpPr>
        <p:spPr>
          <a:xfrm>
            <a:off x="5533830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9" name="Elipse 108"/>
          <p:cNvSpPr/>
          <p:nvPr/>
        </p:nvSpPr>
        <p:spPr>
          <a:xfrm>
            <a:off x="5770108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0" name="Elipse 109"/>
          <p:cNvSpPr/>
          <p:nvPr/>
        </p:nvSpPr>
        <p:spPr>
          <a:xfrm>
            <a:off x="5986693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1" name="Elipse 110"/>
          <p:cNvSpPr/>
          <p:nvPr/>
        </p:nvSpPr>
        <p:spPr>
          <a:xfrm>
            <a:off x="6209842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2" name="Elipse 111"/>
          <p:cNvSpPr/>
          <p:nvPr/>
        </p:nvSpPr>
        <p:spPr>
          <a:xfrm>
            <a:off x="6446118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3" name="Elipse 112"/>
          <p:cNvSpPr/>
          <p:nvPr/>
        </p:nvSpPr>
        <p:spPr>
          <a:xfrm>
            <a:off x="6675822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4" name="Elipse 113"/>
          <p:cNvSpPr/>
          <p:nvPr/>
        </p:nvSpPr>
        <p:spPr>
          <a:xfrm>
            <a:off x="6912109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5" name="Elipse 114"/>
          <p:cNvSpPr/>
          <p:nvPr/>
        </p:nvSpPr>
        <p:spPr>
          <a:xfrm>
            <a:off x="7148385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6" name="Elipse 115"/>
          <p:cNvSpPr/>
          <p:nvPr/>
        </p:nvSpPr>
        <p:spPr>
          <a:xfrm>
            <a:off x="7378097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7" name="Elipse 116"/>
          <p:cNvSpPr/>
          <p:nvPr/>
        </p:nvSpPr>
        <p:spPr>
          <a:xfrm>
            <a:off x="7614374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8" name="Elipse 117"/>
          <p:cNvSpPr/>
          <p:nvPr/>
        </p:nvSpPr>
        <p:spPr>
          <a:xfrm>
            <a:off x="7830960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9" name="Elipse 118"/>
          <p:cNvSpPr/>
          <p:nvPr/>
        </p:nvSpPr>
        <p:spPr>
          <a:xfrm>
            <a:off x="8054109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0" name="Elipse 119"/>
          <p:cNvSpPr/>
          <p:nvPr/>
        </p:nvSpPr>
        <p:spPr>
          <a:xfrm>
            <a:off x="8290385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4" name="Rectángulo 123"/>
          <p:cNvSpPr/>
          <p:nvPr/>
        </p:nvSpPr>
        <p:spPr bwMode="auto">
          <a:xfrm>
            <a:off x="1077011" y="3803719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FEB146"/>
              </a:gs>
              <a:gs pos="100000">
                <a:srgbClr val="F97A43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26" name="Shape 142"/>
          <p:cNvSpPr>
            <a:spLocks noChangeArrowheads="1"/>
          </p:cNvSpPr>
          <p:nvPr/>
        </p:nvSpPr>
        <p:spPr bwMode="auto">
          <a:xfrm>
            <a:off x="1585013" y="3795485"/>
            <a:ext cx="210282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Primera generación</a:t>
            </a:r>
          </a:p>
        </p:txBody>
      </p:sp>
      <p:sp>
        <p:nvSpPr>
          <p:cNvPr id="127" name="Shape 142"/>
          <p:cNvSpPr>
            <a:spLocks noChangeArrowheads="1"/>
          </p:cNvSpPr>
          <p:nvPr/>
        </p:nvSpPr>
        <p:spPr bwMode="auto">
          <a:xfrm>
            <a:off x="3799141" y="3791075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1</a:t>
            </a:r>
          </a:p>
        </p:txBody>
      </p:sp>
      <p:sp>
        <p:nvSpPr>
          <p:cNvPr id="128" name="Shape 142"/>
          <p:cNvSpPr>
            <a:spLocks noChangeArrowheads="1"/>
          </p:cNvSpPr>
          <p:nvPr/>
        </p:nvSpPr>
        <p:spPr bwMode="auto">
          <a:xfrm>
            <a:off x="5435719" y="3811612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$85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37" name="Shape 142"/>
          <p:cNvSpPr>
            <a:spLocks noChangeArrowheads="1"/>
          </p:cNvSpPr>
          <p:nvPr/>
        </p:nvSpPr>
        <p:spPr bwMode="auto">
          <a:xfrm>
            <a:off x="1698592" y="4214141"/>
            <a:ext cx="198924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Segunda generación</a:t>
            </a:r>
          </a:p>
        </p:txBody>
      </p:sp>
      <p:sp>
        <p:nvSpPr>
          <p:cNvPr id="138" name="Shape 142"/>
          <p:cNvSpPr>
            <a:spLocks noChangeArrowheads="1"/>
          </p:cNvSpPr>
          <p:nvPr/>
        </p:nvSpPr>
        <p:spPr bwMode="auto">
          <a:xfrm>
            <a:off x="3799141" y="4209731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2</a:t>
            </a:r>
          </a:p>
        </p:txBody>
      </p:sp>
      <p:sp>
        <p:nvSpPr>
          <p:cNvPr id="139" name="Shape 142"/>
          <p:cNvSpPr>
            <a:spLocks noChangeArrowheads="1"/>
          </p:cNvSpPr>
          <p:nvPr/>
        </p:nvSpPr>
        <p:spPr bwMode="auto">
          <a:xfrm>
            <a:off x="5435719" y="4230268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$170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0" name="Shape 142"/>
          <p:cNvSpPr>
            <a:spLocks noChangeArrowheads="1"/>
          </p:cNvSpPr>
          <p:nvPr/>
        </p:nvSpPr>
        <p:spPr bwMode="auto">
          <a:xfrm>
            <a:off x="1686284" y="4673440"/>
            <a:ext cx="20015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Tercera generación</a:t>
            </a:r>
          </a:p>
        </p:txBody>
      </p:sp>
      <p:sp>
        <p:nvSpPr>
          <p:cNvPr id="141" name="Shape 142"/>
          <p:cNvSpPr>
            <a:spLocks noChangeArrowheads="1"/>
          </p:cNvSpPr>
          <p:nvPr/>
        </p:nvSpPr>
        <p:spPr bwMode="auto">
          <a:xfrm>
            <a:off x="3799141" y="4648709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4</a:t>
            </a: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5435719" y="4689567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$340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3" name="Shape 142"/>
          <p:cNvSpPr>
            <a:spLocks noChangeArrowheads="1"/>
          </p:cNvSpPr>
          <p:nvPr/>
        </p:nvSpPr>
        <p:spPr bwMode="auto">
          <a:xfrm>
            <a:off x="1698592" y="5126769"/>
            <a:ext cx="198924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Cuarta generación</a:t>
            </a:r>
          </a:p>
        </p:txBody>
      </p:sp>
      <p:sp>
        <p:nvSpPr>
          <p:cNvPr id="144" name="Shape 142"/>
          <p:cNvSpPr>
            <a:spLocks noChangeArrowheads="1"/>
          </p:cNvSpPr>
          <p:nvPr/>
        </p:nvSpPr>
        <p:spPr bwMode="auto">
          <a:xfrm>
            <a:off x="3799141" y="5122359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8</a:t>
            </a:r>
          </a:p>
        </p:txBody>
      </p:sp>
      <p:sp>
        <p:nvSpPr>
          <p:cNvPr id="145" name="Shape 142"/>
          <p:cNvSpPr>
            <a:spLocks noChangeArrowheads="1"/>
          </p:cNvSpPr>
          <p:nvPr/>
        </p:nvSpPr>
        <p:spPr bwMode="auto">
          <a:xfrm>
            <a:off x="5435719" y="5142896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$680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6" name="Shape 142"/>
          <p:cNvSpPr>
            <a:spLocks noChangeArrowheads="1"/>
          </p:cNvSpPr>
          <p:nvPr/>
        </p:nvSpPr>
        <p:spPr bwMode="auto">
          <a:xfrm>
            <a:off x="1698592" y="5580100"/>
            <a:ext cx="198924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Quinta generación</a:t>
            </a:r>
          </a:p>
        </p:txBody>
      </p:sp>
      <p:sp>
        <p:nvSpPr>
          <p:cNvPr id="147" name="Shape 142"/>
          <p:cNvSpPr>
            <a:spLocks noChangeArrowheads="1"/>
          </p:cNvSpPr>
          <p:nvPr/>
        </p:nvSpPr>
        <p:spPr bwMode="auto">
          <a:xfrm>
            <a:off x="3799141" y="5575689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16</a:t>
            </a:r>
          </a:p>
        </p:txBody>
      </p:sp>
      <p:sp>
        <p:nvSpPr>
          <p:cNvPr id="148" name="Shape 142"/>
          <p:cNvSpPr>
            <a:spLocks noChangeArrowheads="1"/>
          </p:cNvSpPr>
          <p:nvPr/>
        </p:nvSpPr>
        <p:spPr bwMode="auto">
          <a:xfrm>
            <a:off x="5435719" y="5596227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$1.360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50" name="Shape 142"/>
          <p:cNvSpPr>
            <a:spLocks noChangeArrowheads="1"/>
          </p:cNvSpPr>
          <p:nvPr/>
        </p:nvSpPr>
        <p:spPr bwMode="auto">
          <a:xfrm>
            <a:off x="9080124" y="1886442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b="1" dirty="0">
                <a:solidFill>
                  <a:srgbClr val="FFFFFF"/>
                </a:solidFill>
                <a:sym typeface="Helvetica" charset="0"/>
              </a:rPr>
              <a:t>6X6</a:t>
            </a:r>
            <a:endParaRPr lang="es-CO" altLang="en-US" b="1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151" name="Shape 142"/>
          <p:cNvSpPr>
            <a:spLocks noChangeArrowheads="1"/>
          </p:cNvSpPr>
          <p:nvPr/>
        </p:nvSpPr>
        <p:spPr bwMode="auto">
          <a:xfrm>
            <a:off x="8952851" y="3146426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18 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$1.530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152" name="Conector recto 151"/>
          <p:cNvCxnSpPr/>
          <p:nvPr/>
        </p:nvCxnSpPr>
        <p:spPr>
          <a:xfrm>
            <a:off x="9006547" y="3095087"/>
            <a:ext cx="2500431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3" name="Shape 142"/>
          <p:cNvSpPr>
            <a:spLocks noChangeArrowheads="1"/>
          </p:cNvSpPr>
          <p:nvPr/>
        </p:nvSpPr>
        <p:spPr bwMode="auto">
          <a:xfrm>
            <a:off x="9081864" y="3807630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108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$9.180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154" name="Conector recto 153"/>
          <p:cNvCxnSpPr/>
          <p:nvPr/>
        </p:nvCxnSpPr>
        <p:spPr>
          <a:xfrm>
            <a:off x="9006547" y="3756291"/>
            <a:ext cx="2500431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Shape 142"/>
          <p:cNvSpPr>
            <a:spLocks noChangeArrowheads="1"/>
          </p:cNvSpPr>
          <p:nvPr/>
        </p:nvSpPr>
        <p:spPr bwMode="auto">
          <a:xfrm>
            <a:off x="8954855" y="4468838"/>
            <a:ext cx="279420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648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$55.080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156" name="Conector recto 155"/>
          <p:cNvCxnSpPr/>
          <p:nvPr/>
        </p:nvCxnSpPr>
        <p:spPr>
          <a:xfrm>
            <a:off x="9006547" y="4417499"/>
            <a:ext cx="2500431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7" name="Shape 142"/>
          <p:cNvSpPr>
            <a:spLocks noChangeArrowheads="1"/>
          </p:cNvSpPr>
          <p:nvPr/>
        </p:nvSpPr>
        <p:spPr bwMode="auto">
          <a:xfrm>
            <a:off x="8815146" y="5130042"/>
            <a:ext cx="30736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dirty="0">
                <a:solidFill>
                  <a:srgbClr val="FFFFFF"/>
                </a:solidFill>
                <a:sym typeface="Helvetica" charset="0"/>
              </a:rPr>
              <a:t>3888  </a:t>
            </a:r>
            <a:r>
              <a:rPr lang="es-ES_tradnl" altLang="en-US" sz="2400" b="1" dirty="0" smtClean="0">
                <a:solidFill>
                  <a:srgbClr val="FFFFFF"/>
                </a:solidFill>
                <a:sym typeface="Helvetica" charset="0"/>
              </a:rPr>
              <a:t>$330.480</a:t>
            </a:r>
            <a:endParaRPr lang="es-CO" altLang="en-US" sz="2400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158" name="Conector recto 157"/>
          <p:cNvCxnSpPr/>
          <p:nvPr/>
        </p:nvCxnSpPr>
        <p:spPr>
          <a:xfrm>
            <a:off x="9006547" y="5078703"/>
            <a:ext cx="2500431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Shape 142"/>
          <p:cNvSpPr>
            <a:spLocks noChangeArrowheads="1"/>
          </p:cNvSpPr>
          <p:nvPr/>
        </p:nvSpPr>
        <p:spPr bwMode="auto">
          <a:xfrm>
            <a:off x="9112379" y="289871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b="1" dirty="0">
                <a:solidFill>
                  <a:srgbClr val="1B325F"/>
                </a:solidFill>
                <a:sym typeface="Helvetica" charset="0"/>
              </a:rPr>
              <a:t>Parejas</a:t>
            </a:r>
          </a:p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b="1" dirty="0">
                <a:solidFill>
                  <a:srgbClr val="1B325F"/>
                </a:solidFill>
                <a:sym typeface="Helvetica" charset="0"/>
              </a:rPr>
              <a:t>Compensadas</a:t>
            </a:r>
            <a:endParaRPr lang="es-CO" altLang="en-US" sz="2400" b="1" dirty="0">
              <a:solidFill>
                <a:srgbClr val="1B325F"/>
              </a:solidFill>
              <a:sym typeface="Helvetica" charset="0"/>
            </a:endParaRPr>
          </a:p>
        </p:txBody>
      </p:sp>
      <p:sp>
        <p:nvSpPr>
          <p:cNvPr id="121" name="Shape 142">
            <a:extLst>
              <a:ext uri="{FF2B5EF4-FFF2-40B4-BE49-F238E27FC236}">
                <a16:creationId xmlns="" xmlns:a16="http://schemas.microsoft.com/office/drawing/2014/main" id="{41BA63D6-8DE5-4078-B139-BBCC00B2B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3809" y="5897639"/>
            <a:ext cx="345676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3733" b="1" dirty="0" smtClean="0">
                <a:solidFill>
                  <a:srgbClr val="FFFFFF"/>
                </a:solidFill>
                <a:sym typeface="Helvetica" charset="0"/>
              </a:rPr>
              <a:t>$396.525</a:t>
            </a:r>
            <a:endParaRPr lang="es-CO" altLang="en-US" sz="3733" b="1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122" name="Rectángulo 121"/>
          <p:cNvSpPr/>
          <p:nvPr/>
        </p:nvSpPr>
        <p:spPr bwMode="auto">
          <a:xfrm>
            <a:off x="1066851" y="6069224"/>
            <a:ext cx="7162813" cy="492440"/>
          </a:xfrm>
          <a:prstGeom prst="rect">
            <a:avLst/>
          </a:prstGeom>
          <a:solidFill>
            <a:srgbClr val="00206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23" name="Shape 142"/>
          <p:cNvSpPr>
            <a:spLocks noChangeArrowheads="1"/>
          </p:cNvSpPr>
          <p:nvPr/>
        </p:nvSpPr>
        <p:spPr bwMode="auto">
          <a:xfrm>
            <a:off x="1688432" y="6047460"/>
            <a:ext cx="198924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Total ganancias</a:t>
            </a:r>
          </a:p>
        </p:txBody>
      </p:sp>
      <p:sp>
        <p:nvSpPr>
          <p:cNvPr id="129" name="Shape 142"/>
          <p:cNvSpPr>
            <a:spLocks noChangeArrowheads="1"/>
          </p:cNvSpPr>
          <p:nvPr/>
        </p:nvSpPr>
        <p:spPr bwMode="auto">
          <a:xfrm>
            <a:off x="5425559" y="6063587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$2.635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15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3" grpId="0" animBg="1"/>
      <p:bldP spid="134" grpId="0" animBg="1"/>
      <p:bldP spid="135" grpId="0" animBg="1"/>
      <p:bldP spid="136" grpId="0" animBg="1"/>
      <p:bldP spid="47" grpId="0"/>
      <p:bldP spid="51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4" grpId="0" animBg="1"/>
      <p:bldP spid="126" grpId="0"/>
      <p:bldP spid="127" grpId="0"/>
      <p:bldP spid="128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50" grpId="0"/>
      <p:bldP spid="151" grpId="0"/>
      <p:bldP spid="153" grpId="0"/>
      <p:bldP spid="155" grpId="0"/>
      <p:bldP spid="157" grpId="0"/>
      <p:bldP spid="159" grpId="0"/>
      <p:bldP spid="121" grpId="0"/>
      <p:bldP spid="122" grpId="0" animBg="1"/>
      <p:bldP spid="123" grpId="0"/>
      <p:bldP spid="1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n 124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sp>
        <p:nvSpPr>
          <p:cNvPr id="149" name="Rectángulo 148"/>
          <p:cNvSpPr/>
          <p:nvPr/>
        </p:nvSpPr>
        <p:spPr bwMode="auto">
          <a:xfrm>
            <a:off x="8589620" y="1257833"/>
            <a:ext cx="3440949" cy="5306740"/>
          </a:xfrm>
          <a:prstGeom prst="rect">
            <a:avLst/>
          </a:prstGeom>
          <a:solidFill>
            <a:srgbClr val="1D3163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3" name="Rectángulo 132"/>
          <p:cNvSpPr/>
          <p:nvPr/>
        </p:nvSpPr>
        <p:spPr bwMode="auto">
          <a:xfrm>
            <a:off x="1077011" y="4214410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67A443"/>
              </a:gs>
              <a:gs pos="100000">
                <a:srgbClr val="487C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4" name="Rectángulo 133"/>
          <p:cNvSpPr/>
          <p:nvPr/>
        </p:nvSpPr>
        <p:spPr bwMode="auto">
          <a:xfrm>
            <a:off x="1077011" y="4657590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553A7D"/>
              </a:gs>
              <a:gs pos="100000">
                <a:srgbClr val="4A336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5" name="Rectángulo 134"/>
          <p:cNvSpPr/>
          <p:nvPr/>
        </p:nvSpPr>
        <p:spPr bwMode="auto">
          <a:xfrm>
            <a:off x="1077011" y="5130434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167782"/>
              </a:gs>
              <a:gs pos="100000">
                <a:srgbClr val="094E54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6" name="Rectángulo 135"/>
          <p:cNvSpPr/>
          <p:nvPr/>
        </p:nvSpPr>
        <p:spPr bwMode="auto">
          <a:xfrm>
            <a:off x="1077011" y="5601864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accent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grpSp>
        <p:nvGrpSpPr>
          <p:cNvPr id="16386" name="Grupo 7"/>
          <p:cNvGrpSpPr>
            <a:grpSpLocks/>
          </p:cNvGrpSpPr>
          <p:nvPr/>
        </p:nvGrpSpPr>
        <p:grpSpPr bwMode="auto">
          <a:xfrm>
            <a:off x="260570" y="101865"/>
            <a:ext cx="8709979" cy="3080939"/>
            <a:chOff x="126200" y="-2756"/>
            <a:chExt cx="8694272" cy="338283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00" y="127543"/>
              <a:ext cx="941337" cy="815911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65" y="943454"/>
              <a:ext cx="341294" cy="2436622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413" name="Grupo 6"/>
            <p:cNvGrpSpPr>
              <a:grpSpLocks/>
            </p:cNvGrpSpPr>
            <p:nvPr/>
          </p:nvGrpSpPr>
          <p:grpSpPr bwMode="auto">
            <a:xfrm>
              <a:off x="1115159" y="-2756"/>
              <a:ext cx="7705313" cy="985895"/>
              <a:chOff x="1115159" y="-2756"/>
              <a:chExt cx="7705313" cy="985895"/>
            </a:xfrm>
          </p:grpSpPr>
          <p:sp>
            <p:nvSpPr>
              <p:cNvPr id="2" name="Flecha derecha 1"/>
              <p:cNvSpPr>
                <a:spLocks noChangeArrowheads="1"/>
              </p:cNvSpPr>
              <p:nvPr/>
            </p:nvSpPr>
            <p:spPr bwMode="auto">
              <a:xfrm>
                <a:off x="1115159" y="340251"/>
                <a:ext cx="7705313" cy="304776"/>
              </a:xfrm>
              <a:prstGeom prst="rightArrow">
                <a:avLst>
                  <a:gd name="adj1" fmla="val 50000"/>
                  <a:gd name="adj2" fmla="val 49979"/>
                </a:avLst>
              </a:prstGeom>
              <a:gradFill rotWithShape="1">
                <a:gsLst>
                  <a:gs pos="0">
                    <a:srgbClr val="C6D9F1"/>
                  </a:gs>
                  <a:gs pos="100000">
                    <a:srgbClr val="0070C0"/>
                  </a:gs>
                  <a:gs pos="100000">
                    <a:srgbClr val="DEE6F7"/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15" name="CuadroTexto 2"/>
              <p:cNvSpPr txBox="1">
                <a:spLocks noChangeArrowheads="1"/>
              </p:cNvSpPr>
              <p:nvPr/>
            </p:nvSpPr>
            <p:spPr bwMode="auto">
              <a:xfrm>
                <a:off x="6014993" y="-2756"/>
                <a:ext cx="2458925" cy="416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CO" altLang="es-CO" sz="1867" dirty="0">
                    <a:solidFill>
                      <a:srgbClr val="0070C0"/>
                    </a:solidFill>
                    <a:latin typeface="Calibri Light" charset="0"/>
                  </a:rPr>
                  <a:t>Horizontalidad ilimitada</a:t>
                </a:r>
                <a:endParaRPr lang="es-ES" altLang="es-CO" sz="1867" dirty="0">
                  <a:solidFill>
                    <a:srgbClr val="0070C0"/>
                  </a:solidFill>
                  <a:latin typeface="Calibri Light" charset="0"/>
                </a:endParaRPr>
              </a:p>
            </p:txBody>
          </p:sp>
          <p:sp>
            <p:nvSpPr>
              <p:cNvPr id="5" name="Flecha abajo 4"/>
              <p:cNvSpPr>
                <a:spLocks noChangeArrowheads="1"/>
              </p:cNvSpPr>
              <p:nvPr/>
            </p:nvSpPr>
            <p:spPr bwMode="auto">
              <a:xfrm>
                <a:off x="2481924" y="575183"/>
                <a:ext cx="288910" cy="407956"/>
              </a:xfrm>
              <a:prstGeom prst="down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45" name="Flecha abajo 44"/>
              <p:cNvSpPr>
                <a:spLocks noChangeArrowheads="1"/>
              </p:cNvSpPr>
              <p:nvPr/>
            </p:nvSpPr>
            <p:spPr bwMode="auto">
              <a:xfrm>
                <a:off x="6426650" y="572008"/>
                <a:ext cx="288910" cy="407956"/>
              </a:xfrm>
              <a:prstGeom prst="down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0070C0"/>
                  </a:solidFill>
                </a:endParaRPr>
              </a:p>
            </p:txBody>
          </p:sp>
        </p:grpSp>
      </p:grpSp>
      <p:pic>
        <p:nvPicPr>
          <p:cNvPr id="16390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48" y="208187"/>
            <a:ext cx="95250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Shape 142"/>
          <p:cNvSpPr>
            <a:spLocks noChangeArrowheads="1"/>
          </p:cNvSpPr>
          <p:nvPr/>
        </p:nvSpPr>
        <p:spPr bwMode="auto">
          <a:xfrm>
            <a:off x="9063997" y="1418759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dirty="0">
                <a:solidFill>
                  <a:srgbClr val="FFFFFF"/>
                </a:solidFill>
                <a:sym typeface="Helvetica" charset="0"/>
              </a:rPr>
              <a:t>Proyección</a:t>
            </a:r>
            <a:endParaRPr lang="es-CO" altLang="en-US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6197851" y="1213507"/>
            <a:ext cx="1006731" cy="692465"/>
          </a:xfrm>
          <a:prstGeom prst="ellipse">
            <a:avLst/>
          </a:prstGeom>
          <a:gradFill flip="none" rotWithShape="1">
            <a:gsLst>
              <a:gs pos="100000">
                <a:srgbClr val="F26D3A"/>
              </a:gs>
              <a:gs pos="0">
                <a:srgbClr val="FEB7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2287213" y="1188623"/>
            <a:ext cx="1006731" cy="692465"/>
          </a:xfrm>
          <a:prstGeom prst="ellipse">
            <a:avLst/>
          </a:prstGeom>
          <a:gradFill flip="none" rotWithShape="1">
            <a:gsLst>
              <a:gs pos="100000">
                <a:srgbClr val="F26D3A"/>
              </a:gs>
              <a:gs pos="0">
                <a:srgbClr val="FEB7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1708571" y="167390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3454217" y="167390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336042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123261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2178507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3057755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922500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1631264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981774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1992229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2489092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2888056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3396059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734744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4276167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1218061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1454337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1684049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9" name="Elipse 78"/>
          <p:cNvSpPr/>
          <p:nvPr/>
        </p:nvSpPr>
        <p:spPr>
          <a:xfrm>
            <a:off x="1920326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2136912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360061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2" name="Elipse 81"/>
          <p:cNvSpPr/>
          <p:nvPr/>
        </p:nvSpPr>
        <p:spPr>
          <a:xfrm>
            <a:off x="2596337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3" name="Elipse 82"/>
          <p:cNvSpPr/>
          <p:nvPr/>
        </p:nvSpPr>
        <p:spPr>
          <a:xfrm>
            <a:off x="2826041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4" name="Elipse 83"/>
          <p:cNvSpPr/>
          <p:nvPr/>
        </p:nvSpPr>
        <p:spPr>
          <a:xfrm>
            <a:off x="3062328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5" name="Elipse 84"/>
          <p:cNvSpPr/>
          <p:nvPr/>
        </p:nvSpPr>
        <p:spPr>
          <a:xfrm>
            <a:off x="3298604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6" name="Elipse 85"/>
          <p:cNvSpPr/>
          <p:nvPr/>
        </p:nvSpPr>
        <p:spPr>
          <a:xfrm>
            <a:off x="3528316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7" name="Elipse 86"/>
          <p:cNvSpPr/>
          <p:nvPr/>
        </p:nvSpPr>
        <p:spPr>
          <a:xfrm>
            <a:off x="3764593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3981178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4204328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4440604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558352" y="167390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303999" y="167390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5185823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4973043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6028288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6907536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772282" y="202820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5481045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9" name="Elipse 98"/>
          <p:cNvSpPr/>
          <p:nvPr/>
        </p:nvSpPr>
        <p:spPr>
          <a:xfrm>
            <a:off x="4831556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5842011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1" name="Elipse 100"/>
          <p:cNvSpPr/>
          <p:nvPr/>
        </p:nvSpPr>
        <p:spPr>
          <a:xfrm>
            <a:off x="6338873" y="234814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2" name="Elipse 101"/>
          <p:cNvSpPr/>
          <p:nvPr/>
        </p:nvSpPr>
        <p:spPr>
          <a:xfrm>
            <a:off x="6737837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7245840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4" name="Elipse 103"/>
          <p:cNvSpPr/>
          <p:nvPr/>
        </p:nvSpPr>
        <p:spPr>
          <a:xfrm>
            <a:off x="7584525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5" name="Elipse 104"/>
          <p:cNvSpPr/>
          <p:nvPr/>
        </p:nvSpPr>
        <p:spPr>
          <a:xfrm>
            <a:off x="8125948" y="235928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6" name="Elipse 105"/>
          <p:cNvSpPr/>
          <p:nvPr/>
        </p:nvSpPr>
        <p:spPr>
          <a:xfrm>
            <a:off x="5067842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7" name="Elipse 106"/>
          <p:cNvSpPr/>
          <p:nvPr/>
        </p:nvSpPr>
        <p:spPr>
          <a:xfrm>
            <a:off x="5304118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8" name="Elipse 107"/>
          <p:cNvSpPr/>
          <p:nvPr/>
        </p:nvSpPr>
        <p:spPr>
          <a:xfrm>
            <a:off x="5533830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9" name="Elipse 108"/>
          <p:cNvSpPr/>
          <p:nvPr/>
        </p:nvSpPr>
        <p:spPr>
          <a:xfrm>
            <a:off x="5770108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0" name="Elipse 109"/>
          <p:cNvSpPr/>
          <p:nvPr/>
        </p:nvSpPr>
        <p:spPr>
          <a:xfrm>
            <a:off x="5986693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1" name="Elipse 110"/>
          <p:cNvSpPr/>
          <p:nvPr/>
        </p:nvSpPr>
        <p:spPr>
          <a:xfrm>
            <a:off x="6209842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2" name="Elipse 111"/>
          <p:cNvSpPr/>
          <p:nvPr/>
        </p:nvSpPr>
        <p:spPr>
          <a:xfrm>
            <a:off x="6446118" y="3015659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3" name="Elipse 112"/>
          <p:cNvSpPr/>
          <p:nvPr/>
        </p:nvSpPr>
        <p:spPr>
          <a:xfrm>
            <a:off x="6675822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4" name="Elipse 113"/>
          <p:cNvSpPr/>
          <p:nvPr/>
        </p:nvSpPr>
        <p:spPr>
          <a:xfrm>
            <a:off x="6912109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5" name="Elipse 114"/>
          <p:cNvSpPr/>
          <p:nvPr/>
        </p:nvSpPr>
        <p:spPr>
          <a:xfrm>
            <a:off x="7148385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6" name="Elipse 115"/>
          <p:cNvSpPr/>
          <p:nvPr/>
        </p:nvSpPr>
        <p:spPr>
          <a:xfrm>
            <a:off x="7378097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7" name="Elipse 116"/>
          <p:cNvSpPr/>
          <p:nvPr/>
        </p:nvSpPr>
        <p:spPr>
          <a:xfrm>
            <a:off x="7614374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8" name="Elipse 117"/>
          <p:cNvSpPr/>
          <p:nvPr/>
        </p:nvSpPr>
        <p:spPr>
          <a:xfrm>
            <a:off x="7830960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19" name="Elipse 118"/>
          <p:cNvSpPr/>
          <p:nvPr/>
        </p:nvSpPr>
        <p:spPr>
          <a:xfrm>
            <a:off x="8054109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0" name="Elipse 119"/>
          <p:cNvSpPr/>
          <p:nvPr/>
        </p:nvSpPr>
        <p:spPr>
          <a:xfrm>
            <a:off x="8290385" y="3022223"/>
            <a:ext cx="199693" cy="692465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rgbClr val="FF0000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24" name="Rectángulo 123"/>
          <p:cNvSpPr/>
          <p:nvPr/>
        </p:nvSpPr>
        <p:spPr bwMode="auto">
          <a:xfrm>
            <a:off x="1077011" y="3803719"/>
            <a:ext cx="7162813" cy="492440"/>
          </a:xfrm>
          <a:prstGeom prst="rect">
            <a:avLst/>
          </a:prstGeom>
          <a:gradFill flip="none" rotWithShape="1">
            <a:gsLst>
              <a:gs pos="0">
                <a:srgbClr val="FEB146"/>
              </a:gs>
              <a:gs pos="100000">
                <a:srgbClr val="F97A43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26" name="Shape 142"/>
          <p:cNvSpPr>
            <a:spLocks noChangeArrowheads="1"/>
          </p:cNvSpPr>
          <p:nvPr/>
        </p:nvSpPr>
        <p:spPr bwMode="auto">
          <a:xfrm>
            <a:off x="1585013" y="3795485"/>
            <a:ext cx="210282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Primera generación</a:t>
            </a:r>
          </a:p>
        </p:txBody>
      </p:sp>
      <p:sp>
        <p:nvSpPr>
          <p:cNvPr id="127" name="Shape 142"/>
          <p:cNvSpPr>
            <a:spLocks noChangeArrowheads="1"/>
          </p:cNvSpPr>
          <p:nvPr/>
        </p:nvSpPr>
        <p:spPr bwMode="auto">
          <a:xfrm>
            <a:off x="3799141" y="3791075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1</a:t>
            </a:r>
          </a:p>
        </p:txBody>
      </p:sp>
      <p:sp>
        <p:nvSpPr>
          <p:cNvPr id="128" name="Shape 142"/>
          <p:cNvSpPr>
            <a:spLocks noChangeArrowheads="1"/>
          </p:cNvSpPr>
          <p:nvPr/>
        </p:nvSpPr>
        <p:spPr bwMode="auto">
          <a:xfrm>
            <a:off x="5435719" y="3811612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$85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37" name="Shape 142"/>
          <p:cNvSpPr>
            <a:spLocks noChangeArrowheads="1"/>
          </p:cNvSpPr>
          <p:nvPr/>
        </p:nvSpPr>
        <p:spPr bwMode="auto">
          <a:xfrm>
            <a:off x="1698592" y="4214141"/>
            <a:ext cx="198924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Segunda generación</a:t>
            </a:r>
          </a:p>
        </p:txBody>
      </p:sp>
      <p:sp>
        <p:nvSpPr>
          <p:cNvPr id="138" name="Shape 142"/>
          <p:cNvSpPr>
            <a:spLocks noChangeArrowheads="1"/>
          </p:cNvSpPr>
          <p:nvPr/>
        </p:nvSpPr>
        <p:spPr bwMode="auto">
          <a:xfrm>
            <a:off x="3799141" y="4209731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2</a:t>
            </a:r>
          </a:p>
        </p:txBody>
      </p:sp>
      <p:sp>
        <p:nvSpPr>
          <p:cNvPr id="139" name="Shape 142"/>
          <p:cNvSpPr>
            <a:spLocks noChangeArrowheads="1"/>
          </p:cNvSpPr>
          <p:nvPr/>
        </p:nvSpPr>
        <p:spPr bwMode="auto">
          <a:xfrm>
            <a:off x="5435719" y="4230268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$170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0" name="Shape 142"/>
          <p:cNvSpPr>
            <a:spLocks noChangeArrowheads="1"/>
          </p:cNvSpPr>
          <p:nvPr/>
        </p:nvSpPr>
        <p:spPr bwMode="auto">
          <a:xfrm>
            <a:off x="1686284" y="4673440"/>
            <a:ext cx="20015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Tercera generación</a:t>
            </a:r>
          </a:p>
        </p:txBody>
      </p:sp>
      <p:sp>
        <p:nvSpPr>
          <p:cNvPr id="141" name="Shape 142"/>
          <p:cNvSpPr>
            <a:spLocks noChangeArrowheads="1"/>
          </p:cNvSpPr>
          <p:nvPr/>
        </p:nvSpPr>
        <p:spPr bwMode="auto">
          <a:xfrm>
            <a:off x="3799141" y="4648709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4</a:t>
            </a: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5435719" y="4689567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$340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3" name="Shape 142"/>
          <p:cNvSpPr>
            <a:spLocks noChangeArrowheads="1"/>
          </p:cNvSpPr>
          <p:nvPr/>
        </p:nvSpPr>
        <p:spPr bwMode="auto">
          <a:xfrm>
            <a:off x="1698592" y="5126769"/>
            <a:ext cx="198924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Cuarta generación</a:t>
            </a:r>
          </a:p>
        </p:txBody>
      </p:sp>
      <p:sp>
        <p:nvSpPr>
          <p:cNvPr id="144" name="Shape 142"/>
          <p:cNvSpPr>
            <a:spLocks noChangeArrowheads="1"/>
          </p:cNvSpPr>
          <p:nvPr/>
        </p:nvSpPr>
        <p:spPr bwMode="auto">
          <a:xfrm>
            <a:off x="3799141" y="5122359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8</a:t>
            </a:r>
          </a:p>
        </p:txBody>
      </p:sp>
      <p:sp>
        <p:nvSpPr>
          <p:cNvPr id="145" name="Shape 142"/>
          <p:cNvSpPr>
            <a:spLocks noChangeArrowheads="1"/>
          </p:cNvSpPr>
          <p:nvPr/>
        </p:nvSpPr>
        <p:spPr bwMode="auto">
          <a:xfrm>
            <a:off x="5435719" y="5142896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$680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6" name="Shape 142"/>
          <p:cNvSpPr>
            <a:spLocks noChangeArrowheads="1"/>
          </p:cNvSpPr>
          <p:nvPr/>
        </p:nvSpPr>
        <p:spPr bwMode="auto">
          <a:xfrm>
            <a:off x="1698592" y="5580100"/>
            <a:ext cx="198924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Quinta generación</a:t>
            </a:r>
          </a:p>
        </p:txBody>
      </p:sp>
      <p:sp>
        <p:nvSpPr>
          <p:cNvPr id="147" name="Shape 142"/>
          <p:cNvSpPr>
            <a:spLocks noChangeArrowheads="1"/>
          </p:cNvSpPr>
          <p:nvPr/>
        </p:nvSpPr>
        <p:spPr bwMode="auto">
          <a:xfrm>
            <a:off x="3799141" y="5575689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bg1"/>
                </a:solidFill>
                <a:sym typeface="Helvetica" charset="0"/>
              </a:rPr>
              <a:t>16</a:t>
            </a:r>
          </a:p>
        </p:txBody>
      </p:sp>
      <p:sp>
        <p:nvSpPr>
          <p:cNvPr id="148" name="Shape 142"/>
          <p:cNvSpPr>
            <a:spLocks noChangeArrowheads="1"/>
          </p:cNvSpPr>
          <p:nvPr/>
        </p:nvSpPr>
        <p:spPr bwMode="auto">
          <a:xfrm>
            <a:off x="5435719" y="5596227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$1.360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50" name="Shape 142"/>
          <p:cNvSpPr>
            <a:spLocks noChangeArrowheads="1"/>
          </p:cNvSpPr>
          <p:nvPr/>
        </p:nvSpPr>
        <p:spPr bwMode="auto">
          <a:xfrm>
            <a:off x="9080124" y="1886442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b="1" dirty="0">
                <a:solidFill>
                  <a:srgbClr val="FFFFFF"/>
                </a:solidFill>
                <a:sym typeface="Helvetica" charset="0"/>
              </a:rPr>
              <a:t>6X6</a:t>
            </a:r>
            <a:endParaRPr lang="es-CO" altLang="en-US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152" name="Conector recto 151"/>
          <p:cNvCxnSpPr/>
          <p:nvPr/>
        </p:nvCxnSpPr>
        <p:spPr>
          <a:xfrm>
            <a:off x="8759761" y="5395409"/>
            <a:ext cx="3127439" cy="1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Shape 142"/>
          <p:cNvSpPr>
            <a:spLocks noChangeArrowheads="1"/>
          </p:cNvSpPr>
          <p:nvPr/>
        </p:nvSpPr>
        <p:spPr bwMode="auto">
          <a:xfrm>
            <a:off x="9112379" y="289871"/>
            <a:ext cx="25401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b="1" dirty="0">
                <a:solidFill>
                  <a:srgbClr val="1B325F"/>
                </a:solidFill>
                <a:sym typeface="Helvetica" charset="0"/>
              </a:rPr>
              <a:t>Parejas</a:t>
            </a:r>
          </a:p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b="1" dirty="0">
                <a:solidFill>
                  <a:srgbClr val="1B325F"/>
                </a:solidFill>
                <a:sym typeface="Helvetica" charset="0"/>
              </a:rPr>
              <a:t>Compensadas</a:t>
            </a:r>
            <a:endParaRPr lang="es-CO" altLang="en-US" sz="2400" b="1" dirty="0">
              <a:solidFill>
                <a:srgbClr val="1B325F"/>
              </a:solidFill>
              <a:sym typeface="Helvetica" charset="0"/>
            </a:endParaRPr>
          </a:p>
        </p:txBody>
      </p:sp>
      <p:sp>
        <p:nvSpPr>
          <p:cNvPr id="121" name="Shape 142">
            <a:extLst>
              <a:ext uri="{FF2B5EF4-FFF2-40B4-BE49-F238E27FC236}">
                <a16:creationId xmlns="" xmlns:a16="http://schemas.microsoft.com/office/drawing/2014/main" id="{41BA63D6-8DE5-4078-B139-BBCC00B2B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0711" y="4384540"/>
            <a:ext cx="345676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3733" b="1" dirty="0" smtClean="0">
                <a:solidFill>
                  <a:srgbClr val="FFFFFF"/>
                </a:solidFill>
                <a:sym typeface="Helvetica" charset="0"/>
              </a:rPr>
              <a:t>COMPENS.</a:t>
            </a:r>
          </a:p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3733" b="1" dirty="0" smtClean="0">
                <a:solidFill>
                  <a:srgbClr val="FFFFFF"/>
                </a:solidFill>
                <a:sym typeface="Helvetica" charset="0"/>
              </a:rPr>
              <a:t>$396.525</a:t>
            </a:r>
            <a:endParaRPr lang="es-CO" altLang="en-US" sz="3733" b="1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122" name="Rectángulo 121"/>
          <p:cNvSpPr/>
          <p:nvPr/>
        </p:nvSpPr>
        <p:spPr bwMode="auto">
          <a:xfrm>
            <a:off x="1066851" y="6069224"/>
            <a:ext cx="7162813" cy="492440"/>
          </a:xfrm>
          <a:prstGeom prst="rect">
            <a:avLst/>
          </a:prstGeom>
          <a:solidFill>
            <a:srgbClr val="00206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23" name="Shape 142"/>
          <p:cNvSpPr>
            <a:spLocks noChangeArrowheads="1"/>
          </p:cNvSpPr>
          <p:nvPr/>
        </p:nvSpPr>
        <p:spPr bwMode="auto">
          <a:xfrm>
            <a:off x="1688432" y="6047460"/>
            <a:ext cx="198924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1600" dirty="0">
                <a:solidFill>
                  <a:schemeClr val="bg1"/>
                </a:solidFill>
                <a:sym typeface="Helvetica" charset="0"/>
              </a:rPr>
              <a:t>Total ganancias</a:t>
            </a:r>
          </a:p>
        </p:txBody>
      </p:sp>
      <p:sp>
        <p:nvSpPr>
          <p:cNvPr id="129" name="Shape 142"/>
          <p:cNvSpPr>
            <a:spLocks noChangeArrowheads="1"/>
          </p:cNvSpPr>
          <p:nvPr/>
        </p:nvSpPr>
        <p:spPr bwMode="auto">
          <a:xfrm>
            <a:off x="5425559" y="6063587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bg1"/>
                </a:solidFill>
                <a:sym typeface="Helvetica" charset="0"/>
              </a:rPr>
              <a:t>$2.635</a:t>
            </a:r>
            <a:endParaRPr lang="es-CO" altLang="en-US" sz="2133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30" name="Shape 142">
            <a:extLst>
              <a:ext uri="{FF2B5EF4-FFF2-40B4-BE49-F238E27FC236}">
                <a16:creationId xmlns="" xmlns:a16="http://schemas.microsoft.com/office/drawing/2014/main" id="{1CDFEA60-0198-4087-B616-CBA3CD8EC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9963" y="3195948"/>
            <a:ext cx="30736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3733" b="1" dirty="0" smtClean="0">
                <a:solidFill>
                  <a:srgbClr val="FFFFFF"/>
                </a:solidFill>
                <a:sym typeface="Helvetica" charset="0"/>
              </a:rPr>
              <a:t>BONOS</a:t>
            </a:r>
          </a:p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3733" b="1" dirty="0" smtClean="0">
                <a:solidFill>
                  <a:srgbClr val="FFFFFF"/>
                </a:solidFill>
                <a:sym typeface="Helvetica" charset="0"/>
              </a:rPr>
              <a:t>$342.920</a:t>
            </a:r>
          </a:p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3733" b="1" dirty="0">
                <a:solidFill>
                  <a:srgbClr val="FFFFFF"/>
                </a:solidFill>
                <a:sym typeface="Helvetica" charset="0"/>
              </a:rPr>
              <a:t>+</a:t>
            </a:r>
            <a:endParaRPr lang="es-CO" altLang="en-US" sz="3733" b="1" dirty="0">
              <a:solidFill>
                <a:srgbClr val="FFFFFF"/>
              </a:solidFill>
              <a:sym typeface="Helvetica" charset="0"/>
            </a:endParaRPr>
          </a:p>
        </p:txBody>
      </p:sp>
      <p:sp>
        <p:nvSpPr>
          <p:cNvPr id="131" name="Shape 142">
            <a:extLst>
              <a:ext uri="{FF2B5EF4-FFF2-40B4-BE49-F238E27FC236}">
                <a16:creationId xmlns="" xmlns:a16="http://schemas.microsoft.com/office/drawing/2014/main" id="{41BA63D6-8DE5-4078-B139-BBCC00B2B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3809" y="5897639"/>
            <a:ext cx="345676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3733" b="1" dirty="0" smtClean="0">
                <a:solidFill>
                  <a:srgbClr val="FFFFFF"/>
                </a:solidFill>
                <a:sym typeface="Helvetica" charset="0"/>
              </a:rPr>
              <a:t>$739.445</a:t>
            </a:r>
            <a:endParaRPr lang="es-CO" altLang="en-US" sz="3733" b="1" dirty="0">
              <a:solidFill>
                <a:srgbClr val="FFFFFF"/>
              </a:solidFill>
              <a:sym typeface="Helvetica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9112379" y="5897639"/>
            <a:ext cx="2556000" cy="432000"/>
          </a:xfrm>
          <a:prstGeom prst="line">
            <a:avLst/>
          </a:prstGeom>
          <a:ln w="158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011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n 120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sp>
        <p:nvSpPr>
          <p:cNvPr id="133" name="Rectángulo 132"/>
          <p:cNvSpPr/>
          <p:nvPr/>
        </p:nvSpPr>
        <p:spPr bwMode="auto">
          <a:xfrm>
            <a:off x="489665" y="4224390"/>
            <a:ext cx="6992744" cy="492440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4" name="Rectángulo 133"/>
          <p:cNvSpPr/>
          <p:nvPr/>
        </p:nvSpPr>
        <p:spPr bwMode="auto">
          <a:xfrm>
            <a:off x="489665" y="4837216"/>
            <a:ext cx="6992744" cy="492440"/>
          </a:xfrm>
          <a:prstGeom prst="rect">
            <a:avLst/>
          </a:prstGeom>
          <a:solidFill>
            <a:srgbClr val="1B325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5" name="Rectángulo 134"/>
          <p:cNvSpPr/>
          <p:nvPr/>
        </p:nvSpPr>
        <p:spPr bwMode="auto">
          <a:xfrm>
            <a:off x="489665" y="5433916"/>
            <a:ext cx="6992744" cy="492440"/>
          </a:xfrm>
          <a:prstGeom prst="rect">
            <a:avLst/>
          </a:prstGeom>
          <a:solidFill>
            <a:srgbClr val="1B325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sp>
        <p:nvSpPr>
          <p:cNvPr id="136" name="Rectángulo 135"/>
          <p:cNvSpPr/>
          <p:nvPr/>
        </p:nvSpPr>
        <p:spPr bwMode="auto">
          <a:xfrm>
            <a:off x="489665" y="6030614"/>
            <a:ext cx="6992744" cy="492440"/>
          </a:xfrm>
          <a:prstGeom prst="rect">
            <a:avLst/>
          </a:prstGeom>
          <a:solidFill>
            <a:srgbClr val="1B325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60959" tIns="60959" rIns="60959" bIns="60959" spcCol="38100" anchor="ctr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grpSp>
        <p:nvGrpSpPr>
          <p:cNvPr id="16386" name="Grupo 7"/>
          <p:cNvGrpSpPr>
            <a:grpSpLocks/>
          </p:cNvGrpSpPr>
          <p:nvPr/>
        </p:nvGrpSpPr>
        <p:grpSpPr bwMode="auto">
          <a:xfrm>
            <a:off x="260570" y="101865"/>
            <a:ext cx="8709979" cy="3080939"/>
            <a:chOff x="126200" y="-2756"/>
            <a:chExt cx="8694272" cy="338283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00" y="127543"/>
              <a:ext cx="941337" cy="815911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165" y="943454"/>
              <a:ext cx="341294" cy="2436622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413" name="Grupo 6"/>
            <p:cNvGrpSpPr>
              <a:grpSpLocks/>
            </p:cNvGrpSpPr>
            <p:nvPr/>
          </p:nvGrpSpPr>
          <p:grpSpPr bwMode="auto">
            <a:xfrm>
              <a:off x="1115159" y="-2756"/>
              <a:ext cx="7705313" cy="985895"/>
              <a:chOff x="1115159" y="-2756"/>
              <a:chExt cx="7705313" cy="985895"/>
            </a:xfrm>
          </p:grpSpPr>
          <p:sp>
            <p:nvSpPr>
              <p:cNvPr id="2" name="Flecha derecha 1"/>
              <p:cNvSpPr>
                <a:spLocks noChangeArrowheads="1"/>
              </p:cNvSpPr>
              <p:nvPr/>
            </p:nvSpPr>
            <p:spPr bwMode="auto">
              <a:xfrm>
                <a:off x="1115159" y="340251"/>
                <a:ext cx="7705313" cy="304776"/>
              </a:xfrm>
              <a:prstGeom prst="rightArrow">
                <a:avLst>
                  <a:gd name="adj1" fmla="val 50000"/>
                  <a:gd name="adj2" fmla="val 49979"/>
                </a:avLst>
              </a:prstGeom>
              <a:gradFill rotWithShape="1">
                <a:gsLst>
                  <a:gs pos="0">
                    <a:srgbClr val="C6D9F1"/>
                  </a:gs>
                  <a:gs pos="100000">
                    <a:srgbClr val="0070C0"/>
                  </a:gs>
                  <a:gs pos="100000">
                    <a:srgbClr val="DEE6F7"/>
                  </a:gs>
                </a:gsLst>
                <a:lin ang="0" scaled="1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15" name="CuadroTexto 2"/>
              <p:cNvSpPr txBox="1">
                <a:spLocks noChangeArrowheads="1"/>
              </p:cNvSpPr>
              <p:nvPr/>
            </p:nvSpPr>
            <p:spPr bwMode="auto">
              <a:xfrm>
                <a:off x="6014993" y="-2756"/>
                <a:ext cx="2458925" cy="416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CO" altLang="es-CO" sz="1867" dirty="0">
                    <a:solidFill>
                      <a:srgbClr val="0070C0"/>
                    </a:solidFill>
                    <a:latin typeface="Calibri Light" charset="0"/>
                  </a:rPr>
                  <a:t>Horizontalidad ilimitada</a:t>
                </a:r>
                <a:endParaRPr lang="es-ES" altLang="es-CO" sz="1867" dirty="0">
                  <a:solidFill>
                    <a:srgbClr val="0070C0"/>
                  </a:solidFill>
                  <a:latin typeface="Calibri Light" charset="0"/>
                </a:endParaRPr>
              </a:p>
            </p:txBody>
          </p:sp>
          <p:sp>
            <p:nvSpPr>
              <p:cNvPr id="5" name="Flecha abajo 4"/>
              <p:cNvSpPr>
                <a:spLocks noChangeArrowheads="1"/>
              </p:cNvSpPr>
              <p:nvPr/>
            </p:nvSpPr>
            <p:spPr bwMode="auto">
              <a:xfrm>
                <a:off x="2481924" y="575183"/>
                <a:ext cx="288910" cy="407956"/>
              </a:xfrm>
              <a:prstGeom prst="down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45" name="Flecha abajo 44"/>
              <p:cNvSpPr>
                <a:spLocks noChangeArrowheads="1"/>
              </p:cNvSpPr>
              <p:nvPr/>
            </p:nvSpPr>
            <p:spPr bwMode="auto">
              <a:xfrm>
                <a:off x="6426650" y="572008"/>
                <a:ext cx="288910" cy="407956"/>
              </a:xfrm>
              <a:prstGeom prst="downArrow">
                <a:avLst>
                  <a:gd name="adj1" fmla="val 50000"/>
                  <a:gd name="adj2" fmla="val 4999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hangingPunct="1"/>
                <a:endParaRPr lang="es-ES" altLang="en-US" sz="2400">
                  <a:solidFill>
                    <a:srgbClr val="0070C0"/>
                  </a:solidFill>
                </a:endParaRPr>
              </a:p>
            </p:txBody>
          </p:sp>
        </p:grpSp>
      </p:grpSp>
      <p:pic>
        <p:nvPicPr>
          <p:cNvPr id="16390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48" y="208187"/>
            <a:ext cx="95250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Elipse 58"/>
          <p:cNvSpPr/>
          <p:nvPr/>
        </p:nvSpPr>
        <p:spPr>
          <a:xfrm>
            <a:off x="6197851" y="1284627"/>
            <a:ext cx="1006731" cy="692465"/>
          </a:xfrm>
          <a:prstGeom prst="ellipse">
            <a:avLst/>
          </a:prstGeom>
          <a:gradFill flip="none" rotWithShape="1">
            <a:gsLst>
              <a:gs pos="100000">
                <a:srgbClr val="F26D3A"/>
              </a:gs>
              <a:gs pos="0">
                <a:srgbClr val="FEB7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2287213" y="1259743"/>
            <a:ext cx="1006731" cy="692465"/>
          </a:xfrm>
          <a:prstGeom prst="ellipse">
            <a:avLst/>
          </a:prstGeom>
          <a:gradFill flip="none" rotWithShape="1">
            <a:gsLst>
              <a:gs pos="100000">
                <a:srgbClr val="F26D3A"/>
              </a:gs>
              <a:gs pos="0">
                <a:srgbClr val="FEB72E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1708571" y="174502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3454217" y="174502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1336042" y="209932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1123261" y="241926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2178507" y="209932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6" name="Elipse 65"/>
          <p:cNvSpPr/>
          <p:nvPr/>
        </p:nvSpPr>
        <p:spPr>
          <a:xfrm>
            <a:off x="3057755" y="209932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922500" y="209932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1631264" y="241926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1992229" y="241926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1" name="Elipse 70"/>
          <p:cNvSpPr/>
          <p:nvPr/>
        </p:nvSpPr>
        <p:spPr>
          <a:xfrm>
            <a:off x="2489092" y="241926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2888056" y="243040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3" name="Elipse 72"/>
          <p:cNvSpPr/>
          <p:nvPr/>
        </p:nvSpPr>
        <p:spPr>
          <a:xfrm>
            <a:off x="3396059" y="243040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734744" y="243040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4276167" y="243040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558352" y="174502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2" name="Elipse 91"/>
          <p:cNvSpPr/>
          <p:nvPr/>
        </p:nvSpPr>
        <p:spPr>
          <a:xfrm>
            <a:off x="7303999" y="1745020"/>
            <a:ext cx="468312" cy="692465"/>
          </a:xfrm>
          <a:prstGeom prst="ellipse">
            <a:avLst/>
          </a:prstGeom>
          <a:gradFill flip="none" rotWithShape="1">
            <a:gsLst>
              <a:gs pos="100000">
                <a:srgbClr val="3A6D26"/>
              </a:gs>
              <a:gs pos="0">
                <a:srgbClr val="63A141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5185823" y="209932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4" name="Elipse 93"/>
          <p:cNvSpPr/>
          <p:nvPr/>
        </p:nvSpPr>
        <p:spPr>
          <a:xfrm>
            <a:off x="4973043" y="241926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6028288" y="209932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6" name="Elipse 95"/>
          <p:cNvSpPr/>
          <p:nvPr/>
        </p:nvSpPr>
        <p:spPr>
          <a:xfrm>
            <a:off x="6907536" y="209932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7772282" y="2099324"/>
            <a:ext cx="396493" cy="692465"/>
          </a:xfrm>
          <a:prstGeom prst="ellipse">
            <a:avLst/>
          </a:prstGeom>
          <a:gradFill flip="none" rotWithShape="1">
            <a:gsLst>
              <a:gs pos="100000">
                <a:srgbClr val="3B285B"/>
              </a:gs>
              <a:gs pos="0">
                <a:srgbClr val="563C7D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5481045" y="241926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0" name="Elipse 99"/>
          <p:cNvSpPr/>
          <p:nvPr/>
        </p:nvSpPr>
        <p:spPr>
          <a:xfrm>
            <a:off x="5842011" y="241926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1" name="Elipse 100"/>
          <p:cNvSpPr/>
          <p:nvPr/>
        </p:nvSpPr>
        <p:spPr>
          <a:xfrm>
            <a:off x="6338873" y="241926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2" name="Elipse 101"/>
          <p:cNvSpPr/>
          <p:nvPr/>
        </p:nvSpPr>
        <p:spPr>
          <a:xfrm>
            <a:off x="6737837" y="243040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7245840" y="243040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4" name="Elipse 103"/>
          <p:cNvSpPr/>
          <p:nvPr/>
        </p:nvSpPr>
        <p:spPr>
          <a:xfrm>
            <a:off x="7584525" y="243040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105" name="Elipse 104"/>
          <p:cNvSpPr/>
          <p:nvPr/>
        </p:nvSpPr>
        <p:spPr>
          <a:xfrm>
            <a:off x="8125948" y="2430408"/>
            <a:ext cx="288195" cy="692465"/>
          </a:xfrm>
          <a:prstGeom prst="ellipse">
            <a:avLst/>
          </a:prstGeom>
          <a:gradFill flip="none" rotWithShape="1">
            <a:gsLst>
              <a:gs pos="100000">
                <a:srgbClr val="094B50"/>
              </a:gs>
              <a:gs pos="0">
                <a:srgbClr val="187B85"/>
              </a:gs>
            </a:gsLst>
            <a:path path="shape">
              <a:fillToRect l="50000" t="50000" r="50000" b="50000"/>
            </a:path>
            <a:tileRect/>
          </a:gra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1219170" hangingPunct="0"/>
            <a:endParaRPr lang="es-ES" sz="2400" dirty="0">
              <a:solidFill>
                <a:srgbClr val="000000"/>
              </a:solidFill>
              <a:sym typeface="Calibri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42332" y="3196686"/>
            <a:ext cx="7508304" cy="699029"/>
            <a:chOff x="1042568" y="2676655"/>
            <a:chExt cx="7508304" cy="699029"/>
          </a:xfrm>
        </p:grpSpPr>
        <p:sp>
          <p:nvSpPr>
            <p:cNvPr id="69" name="Elipse 68"/>
            <p:cNvSpPr/>
            <p:nvPr/>
          </p:nvSpPr>
          <p:spPr>
            <a:xfrm>
              <a:off x="1042568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1278855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1515131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78" name="Elipse 77"/>
            <p:cNvSpPr/>
            <p:nvPr/>
          </p:nvSpPr>
          <p:spPr>
            <a:xfrm>
              <a:off x="1744843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79" name="Elipse 78"/>
            <p:cNvSpPr/>
            <p:nvPr/>
          </p:nvSpPr>
          <p:spPr>
            <a:xfrm>
              <a:off x="1981120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0" name="Elipse 79"/>
            <p:cNvSpPr/>
            <p:nvPr/>
          </p:nvSpPr>
          <p:spPr>
            <a:xfrm>
              <a:off x="2197706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1" name="Elipse 80"/>
            <p:cNvSpPr/>
            <p:nvPr/>
          </p:nvSpPr>
          <p:spPr>
            <a:xfrm>
              <a:off x="2420855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2" name="Elipse 81"/>
            <p:cNvSpPr/>
            <p:nvPr/>
          </p:nvSpPr>
          <p:spPr>
            <a:xfrm>
              <a:off x="2657131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3" name="Elipse 82"/>
            <p:cNvSpPr/>
            <p:nvPr/>
          </p:nvSpPr>
          <p:spPr>
            <a:xfrm>
              <a:off x="2886835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4" name="Elipse 83"/>
            <p:cNvSpPr/>
            <p:nvPr/>
          </p:nvSpPr>
          <p:spPr>
            <a:xfrm>
              <a:off x="3123122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5" name="Elipse 84"/>
            <p:cNvSpPr/>
            <p:nvPr/>
          </p:nvSpPr>
          <p:spPr>
            <a:xfrm>
              <a:off x="3359398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3589110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7" name="Elipse 86"/>
            <p:cNvSpPr/>
            <p:nvPr/>
          </p:nvSpPr>
          <p:spPr>
            <a:xfrm>
              <a:off x="3825387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8" name="Elipse 87"/>
            <p:cNvSpPr/>
            <p:nvPr/>
          </p:nvSpPr>
          <p:spPr>
            <a:xfrm>
              <a:off x="4041972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4265122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90" name="Elipse 89"/>
            <p:cNvSpPr/>
            <p:nvPr/>
          </p:nvSpPr>
          <p:spPr>
            <a:xfrm>
              <a:off x="4501398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99" name="Elipse 98"/>
            <p:cNvSpPr/>
            <p:nvPr/>
          </p:nvSpPr>
          <p:spPr>
            <a:xfrm>
              <a:off x="4892350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06" name="Elipse 105"/>
            <p:cNvSpPr/>
            <p:nvPr/>
          </p:nvSpPr>
          <p:spPr>
            <a:xfrm>
              <a:off x="5128636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07" name="Elipse 106"/>
            <p:cNvSpPr/>
            <p:nvPr/>
          </p:nvSpPr>
          <p:spPr>
            <a:xfrm>
              <a:off x="5364912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08" name="Elipse 107"/>
            <p:cNvSpPr/>
            <p:nvPr/>
          </p:nvSpPr>
          <p:spPr>
            <a:xfrm>
              <a:off x="5594624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09" name="Elipse 108"/>
            <p:cNvSpPr/>
            <p:nvPr/>
          </p:nvSpPr>
          <p:spPr>
            <a:xfrm>
              <a:off x="5830902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0" name="Elipse 109"/>
            <p:cNvSpPr/>
            <p:nvPr/>
          </p:nvSpPr>
          <p:spPr>
            <a:xfrm>
              <a:off x="6047487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1" name="Elipse 110"/>
            <p:cNvSpPr/>
            <p:nvPr/>
          </p:nvSpPr>
          <p:spPr>
            <a:xfrm>
              <a:off x="6270636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2" name="Elipse 111"/>
            <p:cNvSpPr/>
            <p:nvPr/>
          </p:nvSpPr>
          <p:spPr>
            <a:xfrm>
              <a:off x="6506912" y="2676655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3" name="Elipse 112"/>
            <p:cNvSpPr/>
            <p:nvPr/>
          </p:nvSpPr>
          <p:spPr>
            <a:xfrm>
              <a:off x="6736616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4" name="Elipse 113"/>
            <p:cNvSpPr/>
            <p:nvPr/>
          </p:nvSpPr>
          <p:spPr>
            <a:xfrm>
              <a:off x="6972903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5" name="Elipse 114"/>
            <p:cNvSpPr/>
            <p:nvPr/>
          </p:nvSpPr>
          <p:spPr>
            <a:xfrm>
              <a:off x="7209179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6" name="Elipse 115"/>
            <p:cNvSpPr/>
            <p:nvPr/>
          </p:nvSpPr>
          <p:spPr>
            <a:xfrm>
              <a:off x="7438891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7" name="Elipse 116"/>
            <p:cNvSpPr/>
            <p:nvPr/>
          </p:nvSpPr>
          <p:spPr>
            <a:xfrm>
              <a:off x="7675168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8" name="Elipse 117"/>
            <p:cNvSpPr/>
            <p:nvPr/>
          </p:nvSpPr>
          <p:spPr>
            <a:xfrm>
              <a:off x="7891754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19" name="Elipse 118"/>
            <p:cNvSpPr/>
            <p:nvPr/>
          </p:nvSpPr>
          <p:spPr>
            <a:xfrm>
              <a:off x="8114903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  <p:sp>
          <p:nvSpPr>
            <p:cNvPr id="120" name="Elipse 119"/>
            <p:cNvSpPr/>
            <p:nvPr/>
          </p:nvSpPr>
          <p:spPr>
            <a:xfrm>
              <a:off x="8351179" y="2683219"/>
              <a:ext cx="199693" cy="692465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1219170" hangingPunct="0"/>
              <a:endParaRPr lang="es-ES" sz="2400" dirty="0">
                <a:solidFill>
                  <a:srgbClr val="000000"/>
                </a:solidFill>
                <a:sym typeface="Calibri"/>
              </a:endParaRPr>
            </a:p>
          </p:txBody>
        </p:sp>
      </p:grpSp>
      <p:sp>
        <p:nvSpPr>
          <p:cNvPr id="137" name="Shape 142"/>
          <p:cNvSpPr>
            <a:spLocks noChangeArrowheads="1"/>
          </p:cNvSpPr>
          <p:nvPr/>
        </p:nvSpPr>
        <p:spPr bwMode="auto">
          <a:xfrm>
            <a:off x="403069" y="4206905"/>
            <a:ext cx="2620076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dirty="0">
                <a:solidFill>
                  <a:schemeClr val="bg1"/>
                </a:solidFill>
                <a:sym typeface="Helvetica" charset="0"/>
              </a:rPr>
              <a:t>Equipo Izquierdo</a:t>
            </a:r>
          </a:p>
        </p:txBody>
      </p:sp>
      <p:sp>
        <p:nvSpPr>
          <p:cNvPr id="141" name="Shape 142"/>
          <p:cNvSpPr>
            <a:spLocks noChangeArrowheads="1"/>
          </p:cNvSpPr>
          <p:nvPr/>
        </p:nvSpPr>
        <p:spPr bwMode="auto">
          <a:xfrm>
            <a:off x="630430" y="4819729"/>
            <a:ext cx="216535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667" dirty="0">
                <a:solidFill>
                  <a:schemeClr val="bg1"/>
                </a:solidFill>
                <a:sym typeface="Helvetica" charset="0"/>
              </a:rPr>
              <a:t>10* (48CV)</a:t>
            </a: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5258875" y="4803602"/>
            <a:ext cx="216535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667" b="1" dirty="0" smtClean="0">
                <a:solidFill>
                  <a:schemeClr val="bg1"/>
                </a:solidFill>
                <a:sym typeface="Helvetica" charset="0"/>
              </a:rPr>
              <a:t>$81,</a:t>
            </a:r>
            <a:r>
              <a:rPr lang="es-CO" altLang="en-US" sz="2400" b="1" dirty="0" smtClean="0">
                <a:solidFill>
                  <a:schemeClr val="bg1"/>
                </a:solidFill>
                <a:sym typeface="Helvetica" charset="0"/>
              </a:rPr>
              <a:t>60</a:t>
            </a:r>
            <a:endParaRPr lang="es-CO" altLang="en-US" sz="2400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44" name="Shape 142"/>
          <p:cNvSpPr>
            <a:spLocks noChangeArrowheads="1"/>
          </p:cNvSpPr>
          <p:nvPr/>
        </p:nvSpPr>
        <p:spPr bwMode="auto">
          <a:xfrm>
            <a:off x="3786331" y="5416426"/>
            <a:ext cx="101015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667" dirty="0">
                <a:solidFill>
                  <a:schemeClr val="bg1"/>
                </a:solidFill>
                <a:sym typeface="Helvetica" charset="0"/>
              </a:rPr>
              <a:t>100</a:t>
            </a:r>
          </a:p>
        </p:txBody>
      </p:sp>
      <p:sp>
        <p:nvSpPr>
          <p:cNvPr id="147" name="Shape 142"/>
          <p:cNvSpPr>
            <a:spLocks noChangeArrowheads="1"/>
          </p:cNvSpPr>
          <p:nvPr/>
        </p:nvSpPr>
        <p:spPr bwMode="auto">
          <a:xfrm>
            <a:off x="3396633" y="6013123"/>
            <a:ext cx="178954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667" dirty="0">
                <a:solidFill>
                  <a:schemeClr val="bg1"/>
                </a:solidFill>
                <a:sym typeface="Helvetica" charset="0"/>
              </a:rPr>
              <a:t>1,000</a:t>
            </a:r>
          </a:p>
        </p:txBody>
      </p:sp>
      <p:sp>
        <p:nvSpPr>
          <p:cNvPr id="159" name="Shape 142"/>
          <p:cNvSpPr>
            <a:spLocks noChangeArrowheads="1"/>
          </p:cNvSpPr>
          <p:nvPr/>
        </p:nvSpPr>
        <p:spPr bwMode="auto">
          <a:xfrm>
            <a:off x="8845661" y="499518"/>
            <a:ext cx="30736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b="1" dirty="0">
                <a:solidFill>
                  <a:srgbClr val="1B325F"/>
                </a:solidFill>
                <a:sym typeface="Helvetica" charset="0"/>
              </a:rPr>
              <a:t>Compensación</a:t>
            </a:r>
          </a:p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b="1" dirty="0">
                <a:solidFill>
                  <a:srgbClr val="1B325F"/>
                </a:solidFill>
                <a:sym typeface="Helvetica" charset="0"/>
              </a:rPr>
              <a:t>Binaria (Recompra)</a:t>
            </a:r>
            <a:endParaRPr lang="es-CO" altLang="en-US" sz="2400" b="1" dirty="0">
              <a:solidFill>
                <a:srgbClr val="1B325F"/>
              </a:solidFill>
              <a:sym typeface="Helvetica" charset="0"/>
            </a:endParaRPr>
          </a:p>
        </p:txBody>
      </p:sp>
      <p:sp>
        <p:nvSpPr>
          <p:cNvPr id="122" name="Shape 142"/>
          <p:cNvSpPr>
            <a:spLocks noChangeArrowheads="1"/>
          </p:cNvSpPr>
          <p:nvPr/>
        </p:nvSpPr>
        <p:spPr bwMode="auto">
          <a:xfrm>
            <a:off x="2981369" y="4206905"/>
            <a:ext cx="2620076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dirty="0">
                <a:solidFill>
                  <a:schemeClr val="bg1"/>
                </a:solidFill>
                <a:sym typeface="Helvetica" charset="0"/>
              </a:rPr>
              <a:t>Equipo Derecho</a:t>
            </a:r>
          </a:p>
        </p:txBody>
      </p:sp>
      <p:sp>
        <p:nvSpPr>
          <p:cNvPr id="123" name="Shape 142"/>
          <p:cNvSpPr>
            <a:spLocks noChangeArrowheads="1"/>
          </p:cNvSpPr>
          <p:nvPr/>
        </p:nvSpPr>
        <p:spPr bwMode="auto">
          <a:xfrm>
            <a:off x="5933238" y="4206905"/>
            <a:ext cx="101015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400" b="1" dirty="0">
                <a:solidFill>
                  <a:schemeClr val="bg1"/>
                </a:solidFill>
                <a:sym typeface="Helvetica" charset="0"/>
              </a:rPr>
              <a:t>$</a:t>
            </a:r>
          </a:p>
        </p:txBody>
      </p:sp>
      <p:sp>
        <p:nvSpPr>
          <p:cNvPr id="125" name="Shape 142"/>
          <p:cNvSpPr>
            <a:spLocks noChangeArrowheads="1"/>
          </p:cNvSpPr>
          <p:nvPr/>
        </p:nvSpPr>
        <p:spPr bwMode="auto">
          <a:xfrm>
            <a:off x="630430" y="5416426"/>
            <a:ext cx="2165352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667" dirty="0">
                <a:solidFill>
                  <a:schemeClr val="bg1"/>
                </a:solidFill>
                <a:sym typeface="Helvetica" charset="0"/>
              </a:rPr>
              <a:t>100* (48CV)</a:t>
            </a:r>
          </a:p>
        </p:txBody>
      </p:sp>
      <p:sp>
        <p:nvSpPr>
          <p:cNvPr id="129" name="Shape 142"/>
          <p:cNvSpPr>
            <a:spLocks noChangeArrowheads="1"/>
          </p:cNvSpPr>
          <p:nvPr/>
        </p:nvSpPr>
        <p:spPr bwMode="auto">
          <a:xfrm>
            <a:off x="506037" y="6013122"/>
            <a:ext cx="2381887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667" dirty="0">
                <a:solidFill>
                  <a:schemeClr val="bg1"/>
                </a:solidFill>
                <a:sym typeface="Helvetica" charset="0"/>
              </a:rPr>
              <a:t>1,000* (48CV)</a:t>
            </a:r>
          </a:p>
        </p:txBody>
      </p:sp>
      <p:sp>
        <p:nvSpPr>
          <p:cNvPr id="130" name="Shape 142"/>
          <p:cNvSpPr>
            <a:spLocks noChangeArrowheads="1"/>
          </p:cNvSpPr>
          <p:nvPr/>
        </p:nvSpPr>
        <p:spPr bwMode="auto">
          <a:xfrm>
            <a:off x="4884382" y="5416426"/>
            <a:ext cx="288208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667" b="1" dirty="0" smtClean="0">
                <a:solidFill>
                  <a:schemeClr val="bg1"/>
                </a:solidFill>
                <a:sym typeface="Helvetica" charset="0"/>
              </a:rPr>
              <a:t>$816</a:t>
            </a:r>
            <a:endParaRPr lang="es-CO" altLang="en-US" sz="2667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31" name="Shape 142"/>
          <p:cNvSpPr>
            <a:spLocks noChangeArrowheads="1"/>
          </p:cNvSpPr>
          <p:nvPr/>
        </p:nvSpPr>
        <p:spPr bwMode="auto">
          <a:xfrm>
            <a:off x="4884382" y="6013123"/>
            <a:ext cx="2882081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667" b="1" dirty="0" smtClean="0">
                <a:solidFill>
                  <a:schemeClr val="bg1"/>
                </a:solidFill>
                <a:sym typeface="Helvetica" charset="0"/>
              </a:rPr>
              <a:t>$8.160</a:t>
            </a:r>
            <a:endParaRPr lang="es-CO" altLang="en-US" sz="2667" b="1" dirty="0">
              <a:solidFill>
                <a:schemeClr val="bg1"/>
              </a:solidFill>
              <a:sym typeface="Helvetica" charset="0"/>
            </a:endParaRPr>
          </a:p>
        </p:txBody>
      </p:sp>
      <p:sp>
        <p:nvSpPr>
          <p:cNvPr id="132" name="Shape 142"/>
          <p:cNvSpPr>
            <a:spLocks noChangeArrowheads="1"/>
          </p:cNvSpPr>
          <p:nvPr/>
        </p:nvSpPr>
        <p:spPr bwMode="auto">
          <a:xfrm>
            <a:off x="3786331" y="4835854"/>
            <a:ext cx="101015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667" dirty="0">
                <a:solidFill>
                  <a:schemeClr val="bg1"/>
                </a:solidFill>
                <a:sym typeface="Helvetica" charset="0"/>
              </a:rPr>
              <a:t>10</a:t>
            </a:r>
          </a:p>
        </p:txBody>
      </p:sp>
      <p:sp>
        <p:nvSpPr>
          <p:cNvPr id="161" name="Shape 142"/>
          <p:cNvSpPr>
            <a:spLocks noChangeArrowheads="1"/>
          </p:cNvSpPr>
          <p:nvPr/>
        </p:nvSpPr>
        <p:spPr bwMode="auto">
          <a:xfrm>
            <a:off x="8692743" y="5056606"/>
            <a:ext cx="30736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9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ES_tradnl" altLang="en-US" sz="2400" b="1" dirty="0">
                <a:solidFill>
                  <a:srgbClr val="1B325F"/>
                </a:solidFill>
                <a:sym typeface="Helvetica" charset="0"/>
              </a:rPr>
              <a:t>Recompra mínimo 50 </a:t>
            </a:r>
            <a:r>
              <a:rPr lang="es-ES_tradnl" altLang="en-US" sz="2400" b="1" dirty="0" smtClean="0">
                <a:solidFill>
                  <a:srgbClr val="1B325F"/>
                </a:solidFill>
                <a:sym typeface="Helvetica" charset="0"/>
              </a:rPr>
              <a:t>PV (4 cajas </a:t>
            </a:r>
            <a:r>
              <a:rPr lang="es-ES_tradnl" altLang="en-US" sz="2400" b="1" dirty="0" err="1" smtClean="0">
                <a:solidFill>
                  <a:srgbClr val="1B325F"/>
                </a:solidFill>
                <a:sym typeface="Helvetica" charset="0"/>
              </a:rPr>
              <a:t>ó</a:t>
            </a:r>
            <a:r>
              <a:rPr lang="es-ES_tradnl" altLang="en-US" sz="2400" b="1" dirty="0" smtClean="0">
                <a:solidFill>
                  <a:srgbClr val="1B325F"/>
                </a:solidFill>
                <a:sym typeface="Helvetica" charset="0"/>
              </a:rPr>
              <a:t> mayor)</a:t>
            </a:r>
            <a:endParaRPr lang="es-CO" altLang="en-US" sz="2400" b="1" dirty="0">
              <a:solidFill>
                <a:srgbClr val="1B325F"/>
              </a:solidFill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82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36" grpId="0" animBg="1"/>
      <p:bldP spid="137" grpId="0"/>
      <p:bldP spid="141" grpId="0"/>
      <p:bldP spid="142" grpId="0"/>
      <p:bldP spid="144" grpId="0"/>
      <p:bldP spid="147" grpId="0"/>
      <p:bldP spid="159" grpId="0"/>
      <p:bldP spid="122" grpId="0"/>
      <p:bldP spid="123" grpId="0"/>
      <p:bldP spid="125" grpId="0"/>
      <p:bldP spid="129" grpId="0"/>
      <p:bldP spid="130" grpId="0"/>
      <p:bldP spid="131" grpId="0"/>
      <p:bldP spid="132" grpId="0"/>
      <p:bldP spid="1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Shape 119"/>
          <p:cNvSpPr>
            <a:spLocks noChangeArrowheads="1"/>
          </p:cNvSpPr>
          <p:nvPr/>
        </p:nvSpPr>
        <p:spPr bwMode="auto">
          <a:xfrm>
            <a:off x="1675774" y="1527237"/>
            <a:ext cx="3067825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Rangos Constructores</a:t>
            </a:r>
          </a:p>
        </p:txBody>
      </p:sp>
      <p:sp>
        <p:nvSpPr>
          <p:cNvPr id="30" name="Shape 119"/>
          <p:cNvSpPr>
            <a:spLocks noChangeArrowheads="1"/>
          </p:cNvSpPr>
          <p:nvPr/>
        </p:nvSpPr>
        <p:spPr bwMode="auto">
          <a:xfrm>
            <a:off x="7487234" y="1565852"/>
            <a:ext cx="276646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Rangos Emergentes</a:t>
            </a:r>
          </a:p>
        </p:txBody>
      </p:sp>
      <p:sp>
        <p:nvSpPr>
          <p:cNvPr id="31" name="Shape 119"/>
          <p:cNvSpPr>
            <a:spLocks noChangeArrowheads="1"/>
          </p:cNvSpPr>
          <p:nvPr/>
        </p:nvSpPr>
        <p:spPr bwMode="auto">
          <a:xfrm>
            <a:off x="4233461" y="4040759"/>
            <a:ext cx="38805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b="1" dirty="0">
                <a:solidFill>
                  <a:srgbClr val="1D3163"/>
                </a:solidFill>
              </a:rPr>
              <a:t>Rangos Superiores</a:t>
            </a: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5765" y="2258409"/>
            <a:ext cx="1298340" cy="129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2" descr="Resultado de imagen para rangos ganoitou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3" t="50775" r="3934" b="6355"/>
          <a:stretch/>
        </p:blipFill>
        <p:spPr bwMode="auto">
          <a:xfrm>
            <a:off x="3187505" y="4765791"/>
            <a:ext cx="5815454" cy="149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esultado de imagen para rangos ganoitou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4" t="8150" r="49102" b="50252"/>
          <a:stretch/>
        </p:blipFill>
        <p:spPr bwMode="auto">
          <a:xfrm>
            <a:off x="2815610" y="2189806"/>
            <a:ext cx="2657945" cy="13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Resultado de imagen para rangos ganoitou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0" t="8178" r="11672" b="50224"/>
          <a:stretch/>
        </p:blipFill>
        <p:spPr bwMode="auto">
          <a:xfrm>
            <a:off x="6815432" y="2189806"/>
            <a:ext cx="2714898" cy="13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Resultado de imagen para rangos ganoitouc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48829" r="77559" b="7060"/>
          <a:stretch/>
        </p:blipFill>
        <p:spPr bwMode="auto">
          <a:xfrm>
            <a:off x="9530329" y="2189806"/>
            <a:ext cx="1319794" cy="13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hape 113"/>
          <p:cNvSpPr>
            <a:spLocks noChangeArrowheads="1"/>
          </p:cNvSpPr>
          <p:nvPr/>
        </p:nvSpPr>
        <p:spPr bwMode="auto">
          <a:xfrm>
            <a:off x="2909631" y="198354"/>
            <a:ext cx="6371201" cy="830997"/>
          </a:xfrm>
          <a:prstGeom prst="rect">
            <a:avLst/>
          </a:prstGeom>
          <a:noFill/>
          <a:ln>
            <a:noFill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wrap="square" lIns="60959" rIns="60959" anchor="ctr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defRPr/>
            </a:pPr>
            <a:r>
              <a:rPr lang="es-ES_tradnl" altLang="en-US" sz="4800" b="1" dirty="0" smtClean="0">
                <a:solidFill>
                  <a:schemeClr val="tx1"/>
                </a:solidFill>
                <a:sym typeface="Century Gothic" charset="0"/>
              </a:rPr>
              <a:t>RECONOCIMIENTOS</a:t>
            </a:r>
            <a:endParaRPr lang="es-CO" altLang="en-US" sz="4800" b="1" dirty="0">
              <a:solidFill>
                <a:schemeClr val="tx1"/>
              </a:solidFill>
              <a:sym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915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0" y="-154391"/>
            <a:ext cx="12187451" cy="7069541"/>
          </a:xfrm>
          <a:prstGeom prst="rect">
            <a:avLst/>
          </a:prstGeom>
        </p:spPr>
      </p:pic>
      <p:sp>
        <p:nvSpPr>
          <p:cNvPr id="33" name="Shape 119"/>
          <p:cNvSpPr>
            <a:spLocks noChangeArrowheads="1"/>
          </p:cNvSpPr>
          <p:nvPr/>
        </p:nvSpPr>
        <p:spPr bwMode="auto">
          <a:xfrm>
            <a:off x="347074" y="5175166"/>
            <a:ext cx="2033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600" dirty="0">
                <a:solidFill>
                  <a:srgbClr val="1D3163"/>
                </a:solidFill>
              </a:rPr>
              <a:t>Ingresos</a:t>
            </a:r>
            <a:r>
              <a:rPr lang="es-CO" altLang="en-US" sz="1600" b="1" dirty="0">
                <a:solidFill>
                  <a:srgbClr val="1D3163"/>
                </a:solidFill>
              </a:rPr>
              <a:t> 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600" dirty="0" smtClean="0">
                <a:solidFill>
                  <a:srgbClr val="1D3163"/>
                </a:solidFill>
              </a:rPr>
              <a:t>en</a:t>
            </a:r>
            <a:r>
              <a:rPr lang="es-CO" altLang="en-US" sz="1600" b="1" dirty="0" smtClean="0">
                <a:solidFill>
                  <a:srgbClr val="1D3163"/>
                </a:solidFill>
              </a:rPr>
              <a:t> </a:t>
            </a:r>
            <a:r>
              <a:rPr lang="es-CO" altLang="en-US" sz="1600" b="1" dirty="0">
                <a:solidFill>
                  <a:srgbClr val="1D3163"/>
                </a:solidFill>
              </a:rPr>
              <a:t>Equipo</a:t>
            </a:r>
          </a:p>
        </p:txBody>
      </p:sp>
      <p:sp>
        <p:nvSpPr>
          <p:cNvPr id="34" name="Shape 119"/>
          <p:cNvSpPr>
            <a:spLocks noChangeArrowheads="1"/>
          </p:cNvSpPr>
          <p:nvPr/>
        </p:nvSpPr>
        <p:spPr bwMode="auto">
          <a:xfrm>
            <a:off x="2808703" y="5211117"/>
            <a:ext cx="1807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600">
                <a:solidFill>
                  <a:srgbClr val="1D3163"/>
                </a:solidFill>
              </a:rPr>
              <a:t>Ventas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600" b="1">
                <a:solidFill>
                  <a:srgbClr val="1D3163"/>
                </a:solidFill>
              </a:rPr>
              <a:t>Regionales</a:t>
            </a:r>
          </a:p>
        </p:txBody>
      </p:sp>
      <p:sp>
        <p:nvSpPr>
          <p:cNvPr id="35" name="Shape 119"/>
          <p:cNvSpPr>
            <a:spLocks noChangeArrowheads="1"/>
          </p:cNvSpPr>
          <p:nvPr/>
        </p:nvSpPr>
        <p:spPr bwMode="auto">
          <a:xfrm>
            <a:off x="5685527" y="5065756"/>
            <a:ext cx="17933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600" dirty="0">
                <a:solidFill>
                  <a:srgbClr val="1D3163"/>
                </a:solidFill>
              </a:rPr>
              <a:t>Ventas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1600" b="1" dirty="0">
                <a:solidFill>
                  <a:srgbClr val="1D3163"/>
                </a:solidFill>
              </a:rPr>
              <a:t>Nacionales</a:t>
            </a:r>
          </a:p>
        </p:txBody>
      </p:sp>
      <p:pic>
        <p:nvPicPr>
          <p:cNvPr id="36" name="Imagen 35" descr="Uni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5" y="3480179"/>
            <a:ext cx="1914410" cy="17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CuadroTexto 41"/>
          <p:cNvSpPr txBox="1">
            <a:spLocks noChangeArrowheads="1"/>
          </p:cNvSpPr>
          <p:nvPr/>
        </p:nvSpPr>
        <p:spPr bwMode="auto">
          <a:xfrm>
            <a:off x="1729769" y="477561"/>
            <a:ext cx="912438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s-CO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asic Sans SF" pitchFamily="2" charset="0"/>
                <a:ea typeface="Lato" panose="020F0502020204030203" pitchFamily="34" charset="0"/>
                <a:cs typeface="Lato" panose="020F0502020204030203" pitchFamily="34" charset="0"/>
              </a:rPr>
              <a:t>A través</a:t>
            </a:r>
            <a:r>
              <a:rPr kumimoji="0" lang="es-CO" altLang="es-CO" sz="40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asic Sans SF" pitchFamily="2" charset="0"/>
                <a:ea typeface="Lato" panose="020F0502020204030203" pitchFamily="34" charset="0"/>
                <a:cs typeface="Lato" panose="020F0502020204030203" pitchFamily="34" charset="0"/>
              </a:rPr>
              <a:t> de tu carrera DESCUBRIRÁS </a:t>
            </a:r>
            <a:endParaRPr kumimoji="0" lang="es-CO" altLang="es-CO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asic Sans SF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3" name="Grupo 42"/>
          <p:cNvGrpSpPr/>
          <p:nvPr/>
        </p:nvGrpSpPr>
        <p:grpSpPr>
          <a:xfrm>
            <a:off x="8950364" y="1840393"/>
            <a:ext cx="2595642" cy="3336594"/>
            <a:chOff x="9325427" y="2845585"/>
            <a:chExt cx="2278741" cy="2929231"/>
          </a:xfrm>
        </p:grpSpPr>
        <p:sp>
          <p:nvSpPr>
            <p:cNvPr id="44" name="CuadroTexto 43"/>
            <p:cNvSpPr txBox="1"/>
            <p:nvPr/>
          </p:nvSpPr>
          <p:spPr>
            <a:xfrm>
              <a:off x="9562797" y="5153355"/>
              <a:ext cx="2032000" cy="621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solidFill>
                    <a:schemeClr val="tx2"/>
                  </a:solidFill>
                </a:rPr>
                <a:t>Ingresos de todo el continente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427" y="2845585"/>
              <a:ext cx="2278741" cy="2278741"/>
            </a:xfrm>
            <a:prstGeom prst="rect">
              <a:avLst/>
            </a:prstGeom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097" y="2553375"/>
            <a:ext cx="2184166" cy="2347800"/>
          </a:xfrm>
          <a:prstGeom prst="rect">
            <a:avLst/>
          </a:prstGeom>
        </p:spPr>
      </p:pic>
      <p:pic>
        <p:nvPicPr>
          <p:cNvPr id="12" name="Picture 2" descr="C:\Users\Admin\Pictures\equateu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52249" y="3338150"/>
            <a:ext cx="2423298" cy="1982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5964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0" y="-54591"/>
            <a:ext cx="12187451" cy="6912592"/>
          </a:xfrm>
          <a:prstGeom prst="rect">
            <a:avLst/>
          </a:prstGeom>
        </p:spPr>
      </p:pic>
      <p:sp>
        <p:nvSpPr>
          <p:cNvPr id="5" name="Shape 113"/>
          <p:cNvSpPr>
            <a:spLocks noChangeArrowheads="1"/>
          </p:cNvSpPr>
          <p:nvPr/>
        </p:nvSpPr>
        <p:spPr bwMode="auto">
          <a:xfrm>
            <a:off x="1681140" y="177657"/>
            <a:ext cx="8825169" cy="830997"/>
          </a:xfrm>
          <a:prstGeom prst="rect">
            <a:avLst/>
          </a:prstGeom>
          <a:noFill/>
          <a:ln>
            <a:noFill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wrap="square" lIns="60959" rIns="60959" anchor="ctr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defRPr/>
            </a:pPr>
            <a:r>
              <a:rPr lang="es-ES_tradnl" altLang="en-US" sz="48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entury Gothic" charset="0"/>
              </a:rPr>
              <a:t>MOMENTO</a:t>
            </a:r>
            <a:endParaRPr lang="es-CO" altLang="en-US" sz="48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entury Gothic" charset="0"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13" y="1223538"/>
            <a:ext cx="8309221" cy="5419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47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0" y="-54591"/>
            <a:ext cx="12187451" cy="6912592"/>
          </a:xfrm>
          <a:prstGeom prst="rect">
            <a:avLst/>
          </a:prstGeom>
        </p:spPr>
      </p:pic>
      <p:pic>
        <p:nvPicPr>
          <p:cNvPr id="2050" name="Picture 2" descr="Resultado de imagen para apalancamien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963" y="-54590"/>
            <a:ext cx="14073277" cy="6912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13"/>
          <p:cNvSpPr>
            <a:spLocks noChangeArrowheads="1"/>
          </p:cNvSpPr>
          <p:nvPr/>
        </p:nvSpPr>
        <p:spPr bwMode="auto">
          <a:xfrm>
            <a:off x="1688360" y="0"/>
            <a:ext cx="8810729" cy="1938992"/>
          </a:xfrm>
          <a:prstGeom prst="rect">
            <a:avLst/>
          </a:prstGeom>
          <a:noFill/>
          <a:ln>
            <a:noFill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wrap="square" lIns="60959" rIns="60959" anchor="ctr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defRPr/>
            </a:pPr>
            <a:r>
              <a:rPr lang="es-ES_tradnl" altLang="en-US" sz="4800" b="1" dirty="0" smtClean="0">
                <a:solidFill>
                  <a:schemeClr val="tx1"/>
                </a:solidFill>
                <a:sym typeface="Century Gothic" charset="0"/>
              </a:rPr>
              <a:t>“</a:t>
            </a:r>
            <a:r>
              <a:rPr lang="es-ES_tradnl" altLang="en-US" sz="3600" b="1" dirty="0" smtClean="0">
                <a:solidFill>
                  <a:schemeClr val="tx1"/>
                </a:solidFill>
                <a:sym typeface="Century Gothic" charset="0"/>
              </a:rPr>
              <a:t>DENME UN </a:t>
            </a:r>
            <a:r>
              <a:rPr lang="es-ES_tradnl" altLang="en-US" sz="4800" b="1" dirty="0" smtClean="0">
                <a:solidFill>
                  <a:schemeClr val="accent1">
                    <a:lumMod val="50000"/>
                  </a:schemeClr>
                </a:solidFill>
                <a:sym typeface="Century Gothic" charset="0"/>
              </a:rPr>
              <a:t>PUNTO DE APOYO </a:t>
            </a:r>
            <a:r>
              <a:rPr lang="es-ES_tradnl" altLang="en-US" sz="3600" b="1" dirty="0" smtClean="0">
                <a:solidFill>
                  <a:schemeClr val="tx1"/>
                </a:solidFill>
                <a:sym typeface="Century Gothic" charset="0"/>
              </a:rPr>
              <a:t>Y MOVERÉ EL MUNDO</a:t>
            </a:r>
            <a:r>
              <a:rPr lang="es-ES_tradnl" altLang="en-US" sz="4800" b="1" dirty="0" smtClean="0">
                <a:solidFill>
                  <a:schemeClr val="tx1"/>
                </a:solidFill>
                <a:sym typeface="Century Gothic" charset="0"/>
              </a:rPr>
              <a:t>”</a:t>
            </a:r>
          </a:p>
          <a:p>
            <a:pPr algn="ctr" eaLnBrk="1">
              <a:defRPr/>
            </a:pPr>
            <a:r>
              <a:rPr lang="es-ES_tradnl" altLang="en-US" i="1" dirty="0" smtClean="0">
                <a:solidFill>
                  <a:schemeClr val="tx1"/>
                </a:solidFill>
                <a:sym typeface="Century Gothic" charset="0"/>
              </a:rPr>
              <a:t>- Arquímedes</a:t>
            </a:r>
            <a:endParaRPr lang="es-CO" altLang="en-US" i="1" dirty="0">
              <a:solidFill>
                <a:schemeClr val="tx1"/>
              </a:solidFill>
              <a:sym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1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743" y="-150124"/>
            <a:ext cx="13656596" cy="7165074"/>
          </a:xfrm>
          <a:prstGeom prst="rect">
            <a:avLst/>
          </a:prstGeom>
        </p:spPr>
      </p:pic>
      <p:pic>
        <p:nvPicPr>
          <p:cNvPr id="16385" name="Imagen 3" descr="Flecha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84" y="-571500"/>
            <a:ext cx="9061451" cy="404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Shape 115"/>
          <p:cNvSpPr>
            <a:spLocks noChangeArrowheads="1"/>
          </p:cNvSpPr>
          <p:nvPr/>
        </p:nvSpPr>
        <p:spPr bwMode="auto">
          <a:xfrm>
            <a:off x="457200" y="399148"/>
            <a:ext cx="7213600" cy="7489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267" b="1" dirty="0">
                <a:solidFill>
                  <a:srgbClr val="FFFFFF"/>
                </a:solidFill>
                <a:ea typeface="ＭＳ Ｐゴシック" charset="0"/>
                <a:cs typeface="Century Gothic" charset="0"/>
                <a:sym typeface="Century Gothic" charset="0"/>
              </a:rPr>
              <a:t>Opciones de Ingresos</a:t>
            </a:r>
            <a:endParaRPr lang="es-ES" sz="4267" b="1" dirty="0">
              <a:solidFill>
                <a:srgbClr val="FFFFFF"/>
              </a:solidFill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16396" name="Shape 142"/>
          <p:cNvSpPr>
            <a:spLocks noChangeArrowheads="1"/>
          </p:cNvSpPr>
          <p:nvPr/>
        </p:nvSpPr>
        <p:spPr bwMode="auto">
          <a:xfrm>
            <a:off x="7340693" y="3417680"/>
            <a:ext cx="2924165" cy="8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5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tx1"/>
                </a:solidFill>
                <a:sym typeface="Helvetica" charset="0"/>
              </a:rPr>
              <a:t>Horas Extras</a:t>
            </a:r>
          </a:p>
        </p:txBody>
      </p:sp>
      <p:sp>
        <p:nvSpPr>
          <p:cNvPr id="16398" name="Shape 142"/>
          <p:cNvSpPr>
            <a:spLocks noChangeArrowheads="1"/>
          </p:cNvSpPr>
          <p:nvPr/>
        </p:nvSpPr>
        <p:spPr bwMode="auto">
          <a:xfrm>
            <a:off x="8163532" y="1251404"/>
            <a:ext cx="422063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b="1" dirty="0">
                <a:solidFill>
                  <a:srgbClr val="1D3163"/>
                </a:solidFill>
                <a:sym typeface="Helvetica" charset="0"/>
              </a:rPr>
              <a:t>TRADICIONAL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9835624" y="2417267"/>
            <a:ext cx="7015" cy="3692424"/>
          </a:xfrm>
          <a:prstGeom prst="line">
            <a:avLst/>
          </a:prstGeom>
          <a:noFill/>
          <a:ln w="25400" cap="flat">
            <a:solidFill>
              <a:srgbClr val="1D316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Shape 142"/>
          <p:cNvSpPr>
            <a:spLocks noChangeArrowheads="1"/>
          </p:cNvSpPr>
          <p:nvPr/>
        </p:nvSpPr>
        <p:spPr bwMode="auto">
          <a:xfrm>
            <a:off x="10398532" y="5850432"/>
            <a:ext cx="1908445" cy="39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5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tx1"/>
                </a:solidFill>
                <a:sym typeface="Helvetica" charset="0"/>
              </a:rPr>
              <a:t>Emprendedor</a:t>
            </a:r>
          </a:p>
        </p:txBody>
      </p:sp>
      <p:sp>
        <p:nvSpPr>
          <p:cNvPr id="35" name="Shape 142"/>
          <p:cNvSpPr>
            <a:spLocks noChangeArrowheads="1"/>
          </p:cNvSpPr>
          <p:nvPr/>
        </p:nvSpPr>
        <p:spPr bwMode="auto">
          <a:xfrm>
            <a:off x="6965435" y="5497209"/>
            <a:ext cx="3537295" cy="8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tx1"/>
                </a:solidFill>
                <a:sym typeface="Helvetica" charset="0"/>
              </a:rPr>
              <a:t>Empleo</a:t>
            </a:r>
          </a:p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tx1"/>
                </a:solidFill>
                <a:sym typeface="Helvetica" charset="0"/>
              </a:rPr>
              <a:t>Adicional</a:t>
            </a:r>
          </a:p>
        </p:txBody>
      </p:sp>
      <p:sp>
        <p:nvSpPr>
          <p:cNvPr id="36" name="Shape 142"/>
          <p:cNvSpPr>
            <a:spLocks noChangeArrowheads="1"/>
          </p:cNvSpPr>
          <p:nvPr/>
        </p:nvSpPr>
        <p:spPr bwMode="auto">
          <a:xfrm>
            <a:off x="10359987" y="3784881"/>
            <a:ext cx="1743863" cy="38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5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tx1"/>
                </a:solidFill>
                <a:sym typeface="Helvetica" charset="0"/>
              </a:rPr>
              <a:t>Comisiones</a:t>
            </a:r>
          </a:p>
        </p:txBody>
      </p:sp>
      <p:pic>
        <p:nvPicPr>
          <p:cNvPr id="16395" name="Imagen 3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4836" y="1763376"/>
            <a:ext cx="5892800" cy="482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26"/>
          <a:stretch>
            <a:fillRect/>
          </a:stretch>
        </p:blipFill>
        <p:spPr bwMode="auto">
          <a:xfrm>
            <a:off x="10672373" y="4265382"/>
            <a:ext cx="1248273" cy="1521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Imagen 4" descr="Reloj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19" y="2152694"/>
            <a:ext cx="1743122" cy="156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 descr="Persona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129" y="4273316"/>
            <a:ext cx="1453908" cy="130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 descr="Diner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172" y="2199831"/>
            <a:ext cx="1834623" cy="164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Agrupar 4"/>
          <p:cNvGrpSpPr>
            <a:grpSpLocks/>
          </p:cNvGrpSpPr>
          <p:nvPr/>
        </p:nvGrpSpPr>
        <p:grpSpPr bwMode="auto">
          <a:xfrm>
            <a:off x="4647739" y="1761066"/>
            <a:ext cx="2536454" cy="4510926"/>
            <a:chOff x="3787902" y="1399406"/>
            <a:chExt cx="2006046" cy="2919272"/>
          </a:xfrm>
        </p:grpSpPr>
        <p:sp>
          <p:nvSpPr>
            <p:cNvPr id="24" name="Rectángulo 23"/>
            <p:cNvSpPr/>
            <p:nvPr/>
          </p:nvSpPr>
          <p:spPr>
            <a:xfrm>
              <a:off x="3921285" y="1399406"/>
              <a:ext cx="1733714" cy="2919272"/>
            </a:xfrm>
            <a:prstGeom prst="rect">
              <a:avLst/>
            </a:prstGeom>
            <a:solidFill>
              <a:srgbClr val="1D3163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latin typeface="+mn-lt"/>
                <a:ea typeface="+mn-ea"/>
                <a:sym typeface="Calibri"/>
              </a:endParaRPr>
            </a:p>
          </p:txBody>
        </p:sp>
        <p:sp>
          <p:nvSpPr>
            <p:cNvPr id="25" name="Shape 142"/>
            <p:cNvSpPr>
              <a:spLocks noChangeArrowheads="1"/>
            </p:cNvSpPr>
            <p:nvPr/>
          </p:nvSpPr>
          <p:spPr bwMode="auto">
            <a:xfrm>
              <a:off x="3828437" y="2335830"/>
              <a:ext cx="1965511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rIns="4571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20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1600" b="1" dirty="0">
                  <a:solidFill>
                    <a:srgbClr val="FFFFFF"/>
                  </a:solidFill>
                  <a:sym typeface="Helvetica" charset="0"/>
                </a:rPr>
                <a:t>Mayor Ingreso</a:t>
              </a:r>
            </a:p>
          </p:txBody>
        </p:sp>
        <p:sp>
          <p:nvSpPr>
            <p:cNvPr id="26" name="Shape 142"/>
            <p:cNvSpPr>
              <a:spLocks noChangeArrowheads="1"/>
            </p:cNvSpPr>
            <p:nvPr/>
          </p:nvSpPr>
          <p:spPr bwMode="auto">
            <a:xfrm>
              <a:off x="4148937" y="2022493"/>
              <a:ext cx="1342470" cy="659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rIns="4571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12000" b="1" dirty="0">
                  <a:solidFill>
                    <a:schemeClr val="bg1"/>
                  </a:solidFill>
                  <a:sym typeface="Helvetica" charset="0"/>
                </a:rPr>
                <a:t>+</a:t>
              </a:r>
            </a:p>
          </p:txBody>
        </p:sp>
        <p:sp>
          <p:nvSpPr>
            <p:cNvPr id="27" name="Shape 142"/>
            <p:cNvSpPr>
              <a:spLocks noChangeArrowheads="1"/>
            </p:cNvSpPr>
            <p:nvPr/>
          </p:nvSpPr>
          <p:spPr bwMode="auto">
            <a:xfrm>
              <a:off x="3787902" y="3578646"/>
              <a:ext cx="1965511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rIns="4571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20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1600" b="1">
                  <a:solidFill>
                    <a:srgbClr val="FFFFFF"/>
                  </a:solidFill>
                  <a:sym typeface="Helvetica" charset="0"/>
                </a:rPr>
                <a:t>Mayor Tiempo</a:t>
              </a:r>
            </a:p>
          </p:txBody>
        </p:sp>
        <p:sp>
          <p:nvSpPr>
            <p:cNvPr id="28" name="Shape 142"/>
            <p:cNvSpPr>
              <a:spLocks noChangeArrowheads="1"/>
            </p:cNvSpPr>
            <p:nvPr/>
          </p:nvSpPr>
          <p:spPr bwMode="auto">
            <a:xfrm>
              <a:off x="4135426" y="3292329"/>
              <a:ext cx="1342470" cy="659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rIns="4571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12000" b="1" dirty="0">
                  <a:solidFill>
                    <a:schemeClr val="bg1"/>
                  </a:solidFill>
                  <a:sym typeface="Helvetica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7963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6" grpId="0"/>
      <p:bldP spid="16398" grpId="0"/>
      <p:bldP spid="34" grpId="0"/>
      <p:bldP spid="35" grpId="0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-956179" y="0"/>
            <a:ext cx="1109823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Vive tu proceso y avanza,</a:t>
            </a:r>
            <a:r>
              <a:rPr lang="es-E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s-ES" sz="3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recuerda </a:t>
            </a:r>
            <a:r>
              <a:rPr lang="es-ES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que:</a:t>
            </a:r>
          </a:p>
          <a:p>
            <a:pPr algn="ctr"/>
            <a:r>
              <a:rPr lang="es-ES" sz="3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JUEGO NO TERMINA HASTA QUE TU </a:t>
            </a:r>
            <a:r>
              <a:rPr lang="es-E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GANES, </a:t>
            </a:r>
            <a:endParaRPr lang="es-E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E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PAGA EL PRECIO QUE TODO VALDRÁ LA PENA. 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95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 Imagen" descr="1.jpg"/>
          <p:cNvPicPr>
            <a:picLocks noChangeAspect="1"/>
          </p:cNvPicPr>
          <p:nvPr/>
        </p:nvPicPr>
        <p:blipFill>
          <a:blip r:embed="rId2" cstate="print"/>
          <a:srcRect l="10582" t="10582"/>
          <a:stretch>
            <a:fillRect/>
          </a:stretch>
        </p:blipFill>
        <p:spPr>
          <a:xfrm>
            <a:off x="0" y="-1"/>
            <a:ext cx="12192000" cy="6848897"/>
          </a:xfrm>
          <a:prstGeom prst="rect">
            <a:avLst/>
          </a:prstGeom>
        </p:spPr>
      </p:pic>
      <p:pic>
        <p:nvPicPr>
          <p:cNvPr id="3" name="Picture 2" descr="C:\Users\Admin\Pictures\vendedor-independiente-logo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433" y="0"/>
            <a:ext cx="969941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20893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0124"/>
            <a:ext cx="12657853" cy="7165074"/>
          </a:xfrm>
          <a:prstGeom prst="rect">
            <a:avLst/>
          </a:prstGeom>
        </p:spPr>
      </p:pic>
      <p:pic>
        <p:nvPicPr>
          <p:cNvPr id="17409" name="Imagen 3" descr="Flecha2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84" y="-571500"/>
            <a:ext cx="9061451" cy="404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Shape 115"/>
          <p:cNvSpPr>
            <a:spLocks noChangeArrowheads="1"/>
          </p:cNvSpPr>
          <p:nvPr/>
        </p:nvSpPr>
        <p:spPr bwMode="auto">
          <a:xfrm>
            <a:off x="457200" y="399148"/>
            <a:ext cx="7213600" cy="7489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267" b="1" dirty="0">
                <a:solidFill>
                  <a:srgbClr val="FFFFFF"/>
                </a:solidFill>
                <a:ea typeface="ＭＳ Ｐゴシック" charset="0"/>
                <a:cs typeface="Century Gothic" charset="0"/>
                <a:sym typeface="Century Gothic" charset="0"/>
              </a:rPr>
              <a:t>Opciones de Ingresos</a:t>
            </a:r>
            <a:endParaRPr lang="es-ES" sz="4267" b="1" dirty="0">
              <a:solidFill>
                <a:srgbClr val="FFFFFF"/>
              </a:solidFill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16398" name="Shape 142"/>
          <p:cNvSpPr>
            <a:spLocks noChangeArrowheads="1"/>
          </p:cNvSpPr>
          <p:nvPr/>
        </p:nvSpPr>
        <p:spPr bwMode="auto">
          <a:xfrm>
            <a:off x="7592485" y="1214967"/>
            <a:ext cx="422063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b="1">
                <a:solidFill>
                  <a:srgbClr val="1D3163"/>
                </a:solidFill>
                <a:sym typeface="Helvetica" charset="0"/>
              </a:rPr>
              <a:t>LIBERTAD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5943600" y="6434667"/>
            <a:ext cx="123173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60959" tIns="60959" rIns="60959" bIns="60959" spcCol="38100">
            <a:spAutoFit/>
          </a:bodyPr>
          <a:lstStyle/>
          <a:p>
            <a:pPr>
              <a:defRPr/>
            </a:pPr>
            <a:endParaRPr lang="es-ES" sz="2400" dirty="0">
              <a:sym typeface="Calibri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10077484" y="2031689"/>
            <a:ext cx="9923" cy="4110261"/>
          </a:xfrm>
          <a:prstGeom prst="line">
            <a:avLst/>
          </a:prstGeom>
          <a:noFill/>
          <a:ln w="25400" cap="flat">
            <a:solidFill>
              <a:srgbClr val="1D316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Shape 142"/>
          <p:cNvSpPr>
            <a:spLocks noChangeArrowheads="1"/>
          </p:cNvSpPr>
          <p:nvPr/>
        </p:nvSpPr>
        <p:spPr bwMode="auto">
          <a:xfrm>
            <a:off x="7542044" y="5493410"/>
            <a:ext cx="2480347" cy="51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>
                <a:solidFill>
                  <a:schemeClr val="tx1"/>
                </a:solidFill>
                <a:sym typeface="Helvetica" charset="0"/>
              </a:rPr>
              <a:t>Rentista de Capital</a:t>
            </a:r>
          </a:p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tx1"/>
                </a:solidFill>
                <a:sym typeface="Helvetica" charset="0"/>
              </a:rPr>
              <a:t>&gt;150.000 USD</a:t>
            </a:r>
            <a:endParaRPr lang="es-CO" altLang="en-US" sz="2133" b="1" dirty="0">
              <a:solidFill>
                <a:schemeClr val="tx1"/>
              </a:solidFill>
              <a:sym typeface="Helvetica" charset="0"/>
            </a:endParaRPr>
          </a:p>
        </p:txBody>
      </p:sp>
      <p:sp>
        <p:nvSpPr>
          <p:cNvPr id="35" name="Shape 142"/>
          <p:cNvSpPr>
            <a:spLocks noChangeArrowheads="1"/>
          </p:cNvSpPr>
          <p:nvPr/>
        </p:nvSpPr>
        <p:spPr bwMode="auto">
          <a:xfrm>
            <a:off x="10224964" y="3453527"/>
            <a:ext cx="2253950" cy="51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tx1"/>
                </a:solidFill>
                <a:sym typeface="Helvetica" charset="0"/>
              </a:rPr>
              <a:t>Empresario</a:t>
            </a:r>
          </a:p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 dirty="0" smtClean="0">
                <a:solidFill>
                  <a:schemeClr val="tx1"/>
                </a:solidFill>
                <a:sym typeface="Helvetica" charset="0"/>
              </a:rPr>
              <a:t>&gt;500 Empleados</a:t>
            </a:r>
            <a:endParaRPr lang="es-CO" altLang="en-US" sz="2133" b="1" dirty="0">
              <a:solidFill>
                <a:schemeClr val="tx1"/>
              </a:solidFill>
              <a:sym typeface="Helvetica" charset="0"/>
            </a:endParaRPr>
          </a:p>
        </p:txBody>
      </p:sp>
      <p:sp>
        <p:nvSpPr>
          <p:cNvPr id="36" name="Shape 142"/>
          <p:cNvSpPr>
            <a:spLocks noChangeArrowheads="1"/>
          </p:cNvSpPr>
          <p:nvPr/>
        </p:nvSpPr>
        <p:spPr bwMode="auto">
          <a:xfrm>
            <a:off x="10590259" y="5493410"/>
            <a:ext cx="1865270" cy="51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400" b="1" dirty="0">
                <a:solidFill>
                  <a:schemeClr val="tx1"/>
                </a:solidFill>
                <a:sym typeface="Helvetica" charset="0"/>
              </a:rPr>
              <a:t>Network</a:t>
            </a:r>
          </a:p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400" b="1" dirty="0">
                <a:solidFill>
                  <a:schemeClr val="tx1"/>
                </a:solidFill>
                <a:sym typeface="Helvetica" charset="0"/>
              </a:rPr>
              <a:t>Marketing</a:t>
            </a:r>
          </a:p>
        </p:txBody>
      </p:sp>
      <p:sp>
        <p:nvSpPr>
          <p:cNvPr id="17" name="Shape 142"/>
          <p:cNvSpPr>
            <a:spLocks noChangeArrowheads="1"/>
          </p:cNvSpPr>
          <p:nvPr/>
        </p:nvSpPr>
        <p:spPr bwMode="auto">
          <a:xfrm>
            <a:off x="7685978" y="3510094"/>
            <a:ext cx="2253950" cy="51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60959" rIns="60959" anchor="ctr"/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>
                <a:solidFill>
                  <a:schemeClr val="tx1"/>
                </a:solidFill>
                <a:sym typeface="Helvetica" charset="0"/>
              </a:rPr>
              <a:t>Habilidad</a:t>
            </a:r>
          </a:p>
          <a:p>
            <a:pPr algn="ctr" eaLnBrk="1">
              <a:spcBef>
                <a:spcPct val="0"/>
              </a:spcBef>
              <a:buClr>
                <a:srgbClr val="FF0000"/>
              </a:buClr>
              <a:buFontTx/>
              <a:buNone/>
            </a:pPr>
            <a:r>
              <a:rPr lang="es-CO" altLang="en-US" sz="2133" b="1">
                <a:solidFill>
                  <a:schemeClr val="tx1"/>
                </a:solidFill>
                <a:sym typeface="Helvetica" charset="0"/>
              </a:rPr>
              <a:t>Extraordinaria</a:t>
            </a:r>
          </a:p>
        </p:txBody>
      </p:sp>
      <p:pic>
        <p:nvPicPr>
          <p:cNvPr id="3" name="Imagen 2" descr="Microfon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259" y="2328248"/>
            <a:ext cx="1190085" cy="106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 descr="Ide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226" y="2031689"/>
            <a:ext cx="1438520" cy="129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 descr="Uni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498" y="4182066"/>
            <a:ext cx="1308291" cy="117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 descr="Rentist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747" y="3820853"/>
            <a:ext cx="1741051" cy="156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55" y="3164341"/>
            <a:ext cx="4972041" cy="3438995"/>
          </a:xfrm>
          <a:prstGeom prst="rect">
            <a:avLst/>
          </a:prstGeom>
        </p:spPr>
      </p:pic>
      <p:grpSp>
        <p:nvGrpSpPr>
          <p:cNvPr id="29" name="Agrupar 4"/>
          <p:cNvGrpSpPr>
            <a:grpSpLocks/>
          </p:cNvGrpSpPr>
          <p:nvPr/>
        </p:nvGrpSpPr>
        <p:grpSpPr bwMode="auto">
          <a:xfrm>
            <a:off x="5122975" y="1851843"/>
            <a:ext cx="2568725" cy="4515017"/>
            <a:chOff x="3787902" y="1399406"/>
            <a:chExt cx="2006046" cy="2919272"/>
          </a:xfrm>
        </p:grpSpPr>
        <p:sp>
          <p:nvSpPr>
            <p:cNvPr id="31" name="Rectángulo 30"/>
            <p:cNvSpPr/>
            <p:nvPr/>
          </p:nvSpPr>
          <p:spPr>
            <a:xfrm>
              <a:off x="3921284" y="1399406"/>
              <a:ext cx="1733714" cy="2919272"/>
            </a:xfrm>
            <a:prstGeom prst="rect">
              <a:avLst/>
            </a:prstGeom>
            <a:solidFill>
              <a:srgbClr val="1D3163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latin typeface="+mn-lt"/>
                <a:ea typeface="+mn-ea"/>
                <a:sym typeface="Calibri"/>
              </a:endParaRPr>
            </a:p>
          </p:txBody>
        </p:sp>
        <p:sp>
          <p:nvSpPr>
            <p:cNvPr id="32" name="Shape 142"/>
            <p:cNvSpPr>
              <a:spLocks noChangeArrowheads="1"/>
            </p:cNvSpPr>
            <p:nvPr/>
          </p:nvSpPr>
          <p:spPr bwMode="auto">
            <a:xfrm>
              <a:off x="3828437" y="2335830"/>
              <a:ext cx="1965511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rIns="4571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20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1600" b="1">
                  <a:solidFill>
                    <a:srgbClr val="FFFFFF"/>
                  </a:solidFill>
                  <a:sym typeface="Helvetica" charset="0"/>
                </a:rPr>
                <a:t>Mayor Ingreso</a:t>
              </a:r>
            </a:p>
          </p:txBody>
        </p:sp>
        <p:sp>
          <p:nvSpPr>
            <p:cNvPr id="33" name="Shape 142"/>
            <p:cNvSpPr>
              <a:spLocks noChangeArrowheads="1"/>
            </p:cNvSpPr>
            <p:nvPr/>
          </p:nvSpPr>
          <p:spPr bwMode="auto">
            <a:xfrm>
              <a:off x="4148937" y="2022493"/>
              <a:ext cx="1342470" cy="659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rIns="4571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12000" b="1" dirty="0">
                  <a:solidFill>
                    <a:schemeClr val="bg1"/>
                  </a:solidFill>
                  <a:sym typeface="Helvetica" charset="0"/>
                </a:rPr>
                <a:t>+</a:t>
              </a:r>
            </a:p>
          </p:txBody>
        </p:sp>
        <p:sp>
          <p:nvSpPr>
            <p:cNvPr id="37" name="Shape 142"/>
            <p:cNvSpPr>
              <a:spLocks noChangeArrowheads="1"/>
            </p:cNvSpPr>
            <p:nvPr/>
          </p:nvSpPr>
          <p:spPr bwMode="auto">
            <a:xfrm>
              <a:off x="3787902" y="3578646"/>
              <a:ext cx="1965511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rIns="4571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20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1600" b="1">
                  <a:solidFill>
                    <a:srgbClr val="FFFFFF"/>
                  </a:solidFill>
                  <a:sym typeface="Helvetica" charset="0"/>
                </a:rPr>
                <a:t>Menor Tiempo</a:t>
              </a:r>
            </a:p>
          </p:txBody>
        </p:sp>
        <p:sp>
          <p:nvSpPr>
            <p:cNvPr id="38" name="Shape 142"/>
            <p:cNvSpPr>
              <a:spLocks noChangeArrowheads="1"/>
            </p:cNvSpPr>
            <p:nvPr/>
          </p:nvSpPr>
          <p:spPr bwMode="auto">
            <a:xfrm>
              <a:off x="4135426" y="3197770"/>
              <a:ext cx="1342470" cy="659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rIns="45719" anchor="ctr"/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lnSpc>
                  <a:spcPct val="50000"/>
                </a:lnSpc>
                <a:spcBef>
                  <a:spcPct val="0"/>
                </a:spcBef>
                <a:buClr>
                  <a:srgbClr val="FF0000"/>
                </a:buClr>
                <a:buFontTx/>
                <a:buNone/>
              </a:pPr>
              <a:r>
                <a:rPr lang="es-CO" altLang="en-US" sz="12000" b="1" dirty="0">
                  <a:solidFill>
                    <a:schemeClr val="bg1"/>
                  </a:solidFill>
                  <a:sym typeface="Helvetica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5620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0" y="-54591"/>
            <a:ext cx="12187451" cy="691259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4591"/>
            <a:ext cx="12192001" cy="6912591"/>
          </a:xfrm>
          <a:prstGeom prst="rect">
            <a:avLst/>
          </a:prstGeom>
        </p:spPr>
      </p:pic>
      <p:sp>
        <p:nvSpPr>
          <p:cNvPr id="4" name="Shape 115"/>
          <p:cNvSpPr>
            <a:spLocks noChangeArrowheads="1"/>
          </p:cNvSpPr>
          <p:nvPr/>
        </p:nvSpPr>
        <p:spPr bwMode="auto">
          <a:xfrm>
            <a:off x="-266442" y="2357538"/>
            <a:ext cx="12610842" cy="1200329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endParaRPr lang="es-ES" sz="7200" b="1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Century Gothic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125269" y="2388257"/>
            <a:ext cx="1229468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NETWORK MARKETING</a:t>
            </a:r>
            <a:endParaRPr lang="es-ES" sz="9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335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Shape 119"/>
          <p:cNvSpPr>
            <a:spLocks noChangeArrowheads="1"/>
          </p:cNvSpPr>
          <p:nvPr/>
        </p:nvSpPr>
        <p:spPr bwMode="auto">
          <a:xfrm>
            <a:off x="1079296" y="3320115"/>
            <a:ext cx="1027966" cy="39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>
                <a:solidFill>
                  <a:srgbClr val="1D3163"/>
                </a:solidFill>
              </a:rPr>
              <a:t>Fabrica</a:t>
            </a:r>
          </a:p>
        </p:txBody>
      </p:sp>
      <p:sp>
        <p:nvSpPr>
          <p:cNvPr id="17" name="Shape 120"/>
          <p:cNvSpPr>
            <a:spLocks noChangeArrowheads="1"/>
          </p:cNvSpPr>
          <p:nvPr/>
        </p:nvSpPr>
        <p:spPr bwMode="auto">
          <a:xfrm>
            <a:off x="2953929" y="3320115"/>
            <a:ext cx="1314015" cy="39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Mayorista</a:t>
            </a:r>
          </a:p>
        </p:txBody>
      </p:sp>
      <p:sp>
        <p:nvSpPr>
          <p:cNvPr id="18" name="Shape 121"/>
          <p:cNvSpPr>
            <a:spLocks noChangeArrowheads="1"/>
          </p:cNvSpPr>
          <p:nvPr/>
        </p:nvSpPr>
        <p:spPr bwMode="auto">
          <a:xfrm>
            <a:off x="5156571" y="3320115"/>
            <a:ext cx="1411874" cy="39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>
                <a:solidFill>
                  <a:srgbClr val="1D3163"/>
                </a:solidFill>
              </a:rPr>
              <a:t>Publicidad</a:t>
            </a:r>
          </a:p>
        </p:txBody>
      </p:sp>
      <p:sp>
        <p:nvSpPr>
          <p:cNvPr id="19" name="Shape 122"/>
          <p:cNvSpPr>
            <a:spLocks noChangeArrowheads="1"/>
          </p:cNvSpPr>
          <p:nvPr/>
        </p:nvSpPr>
        <p:spPr bwMode="auto">
          <a:xfrm>
            <a:off x="7496085" y="3165055"/>
            <a:ext cx="1284807" cy="70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>
                <a:solidFill>
                  <a:srgbClr val="1D3163"/>
                </a:solidFill>
              </a:rPr>
              <a:t>Vendedor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>
                <a:solidFill>
                  <a:srgbClr val="1D3163"/>
                </a:solidFill>
              </a:rPr>
              <a:t>Minorista</a:t>
            </a:r>
          </a:p>
        </p:txBody>
      </p:sp>
      <p:sp>
        <p:nvSpPr>
          <p:cNvPr id="20" name="Shape 123"/>
          <p:cNvSpPr>
            <a:spLocks noChangeArrowheads="1"/>
          </p:cNvSpPr>
          <p:nvPr/>
        </p:nvSpPr>
        <p:spPr bwMode="auto">
          <a:xfrm>
            <a:off x="9503862" y="3165055"/>
            <a:ext cx="1696417" cy="70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Consumidor </a:t>
            </a:r>
          </a:p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133" b="1" dirty="0">
                <a:solidFill>
                  <a:srgbClr val="1D3163"/>
                </a:solidFill>
              </a:rPr>
              <a:t>final</a:t>
            </a: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78" y="2033554"/>
            <a:ext cx="877809" cy="1297204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90" y="2058725"/>
            <a:ext cx="1265348" cy="125128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434" y="2151747"/>
            <a:ext cx="1066734" cy="1102291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7" y="2083616"/>
            <a:ext cx="1206911" cy="124714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21" y="2083616"/>
            <a:ext cx="483287" cy="1150225"/>
          </a:xfrm>
          <a:prstGeom prst="rect">
            <a:avLst/>
          </a:prstGeom>
        </p:spPr>
      </p:pic>
      <p:pic>
        <p:nvPicPr>
          <p:cNvPr id="18433" name="Imagen 3" descr="Flecha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6628" y="-655451"/>
            <a:ext cx="12786784" cy="404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Shape 119"/>
          <p:cNvSpPr>
            <a:spLocks noChangeArrowheads="1"/>
          </p:cNvSpPr>
          <p:nvPr/>
        </p:nvSpPr>
        <p:spPr bwMode="auto">
          <a:xfrm>
            <a:off x="3617988" y="1499206"/>
            <a:ext cx="46458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eaLnBrk="1">
              <a:spcBef>
                <a:spcPct val="0"/>
              </a:spcBef>
              <a:buSzTx/>
              <a:buFontTx/>
              <a:buNone/>
            </a:pPr>
            <a:r>
              <a:rPr lang="es-CO" altLang="en-US" sz="2400" dirty="0">
                <a:solidFill>
                  <a:srgbClr val="1D3163"/>
                </a:solidFill>
              </a:rPr>
              <a:t>Esquema de Negocio Tradicional</a:t>
            </a:r>
          </a:p>
        </p:txBody>
      </p:sp>
      <p:sp>
        <p:nvSpPr>
          <p:cNvPr id="12" name="Shape 115"/>
          <p:cNvSpPr>
            <a:spLocks noChangeArrowheads="1"/>
          </p:cNvSpPr>
          <p:nvPr/>
        </p:nvSpPr>
        <p:spPr bwMode="auto">
          <a:xfrm>
            <a:off x="268817" y="344115"/>
            <a:ext cx="11616267" cy="748988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rgbClr val="000000">
                <a:alpha val="39998"/>
              </a:srgbClr>
            </a:outerShdw>
          </a:effectLst>
          <a:extLst/>
        </p:spPr>
        <p:txBody>
          <a:bodyPr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267" b="1" dirty="0">
                <a:solidFill>
                  <a:srgbClr val="FFFFFF"/>
                </a:solidFill>
                <a:ea typeface="ＭＳ Ｐゴシック" charset="0"/>
                <a:cs typeface="Century Gothic" charset="0"/>
                <a:sym typeface="Century Gothic" charset="0"/>
              </a:rPr>
              <a:t>Network Marketing vs Negocio Tradicional</a:t>
            </a:r>
            <a:endParaRPr lang="es-ES" sz="4267" b="1" dirty="0">
              <a:solidFill>
                <a:srgbClr val="FFFFFF"/>
              </a:solidFill>
              <a:ea typeface="ＭＳ Ｐゴシック" charset="0"/>
              <a:cs typeface="Century Gothic" charset="0"/>
              <a:sym typeface="Century Gothic" charset="0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840228" y="4086157"/>
            <a:ext cx="10704872" cy="0"/>
          </a:xfrm>
          <a:prstGeom prst="line">
            <a:avLst/>
          </a:prstGeom>
          <a:noFill/>
          <a:ln w="3175" cap="flat" cmpd="sng">
            <a:solidFill>
              <a:srgbClr val="1D3163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Shape 119"/>
          <p:cNvSpPr>
            <a:spLocks noChangeArrowheads="1"/>
          </p:cNvSpPr>
          <p:nvPr/>
        </p:nvSpPr>
        <p:spPr bwMode="auto">
          <a:xfrm>
            <a:off x="3076661" y="4086157"/>
            <a:ext cx="57223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60959" rIns="60959">
            <a:spAutoFit/>
          </a:bodyPr>
          <a:lstStyle>
            <a:lvl1pPr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1pPr>
            <a:lvl2pPr marL="742950" indent="-28575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2pPr>
            <a:lvl3pPr marL="1143000" indent="-228600">
              <a:spcBef>
                <a:spcPts val="700"/>
              </a:spcBef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3pPr>
            <a:lvl4pPr marL="1600200" indent="-228600">
              <a:spcBef>
                <a:spcPts val="700"/>
              </a:spcBef>
              <a:buSzPct val="100000"/>
              <a:buFont typeface="Arial" charset="0"/>
              <a:buChar char="–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4pPr>
            <a:lvl5pPr marL="2057400" indent="-228600">
              <a:spcBef>
                <a:spcPts val="700"/>
              </a:spcBef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charset="0"/>
              <a:buChar char="»"/>
              <a:defRPr sz="3200">
                <a:solidFill>
                  <a:srgbClr val="000000"/>
                </a:solidFill>
                <a:latin typeface="Arial" charset="0"/>
                <a:ea typeface="ＭＳ Ｐゴシック" charset="-128"/>
                <a:sym typeface="Calibri" charset="0"/>
              </a:defRPr>
            </a:lvl9pPr>
          </a:lstStyle>
          <a:p>
            <a:pPr algn="ctr" eaLnBrk="1">
              <a:spcBef>
                <a:spcPct val="0"/>
              </a:spcBef>
              <a:buSzTx/>
              <a:buFontTx/>
              <a:buNone/>
            </a:pPr>
            <a:r>
              <a:rPr lang="es-CO" altLang="en-US" sz="2400" dirty="0">
                <a:solidFill>
                  <a:schemeClr val="accent5">
                    <a:lumMod val="50000"/>
                  </a:schemeClr>
                </a:solidFill>
              </a:rPr>
              <a:t>Esquema de Negocio Network Marketing</a:t>
            </a:r>
          </a:p>
        </p:txBody>
      </p:sp>
      <p:grpSp>
        <p:nvGrpSpPr>
          <p:cNvPr id="37" name="36 Grupo"/>
          <p:cNvGrpSpPr/>
          <p:nvPr/>
        </p:nvGrpSpPr>
        <p:grpSpPr>
          <a:xfrm>
            <a:off x="2774902" y="4635239"/>
            <a:ext cx="6751016" cy="1751437"/>
            <a:chOff x="1627525" y="3269601"/>
            <a:chExt cx="5063262" cy="1313578"/>
          </a:xfrm>
        </p:grpSpPr>
        <p:grpSp>
          <p:nvGrpSpPr>
            <p:cNvPr id="27" name="26 Grupo"/>
            <p:cNvGrpSpPr/>
            <p:nvPr/>
          </p:nvGrpSpPr>
          <p:grpSpPr>
            <a:xfrm>
              <a:off x="1627525" y="3269601"/>
              <a:ext cx="4590940" cy="890062"/>
              <a:chOff x="1627525" y="3269601"/>
              <a:chExt cx="4590940" cy="890062"/>
            </a:xfrm>
          </p:grpSpPr>
          <p:pic>
            <p:nvPicPr>
              <p:cNvPr id="8" name="7 Imagen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7525" y="3380283"/>
                <a:ext cx="754239" cy="779380"/>
              </a:xfrm>
              <a:prstGeom prst="rect">
                <a:avLst/>
              </a:prstGeom>
            </p:spPr>
          </p:pic>
          <p:pic>
            <p:nvPicPr>
              <p:cNvPr id="9" name="8 Imagen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9230" y="3294572"/>
                <a:ext cx="573674" cy="847762"/>
              </a:xfrm>
              <a:prstGeom prst="rect">
                <a:avLst/>
              </a:prstGeom>
            </p:spPr>
          </p:pic>
          <p:pic>
            <p:nvPicPr>
              <p:cNvPr id="10" name="9 Imagen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3893" y="3269601"/>
                <a:ext cx="364572" cy="867685"/>
              </a:xfrm>
              <a:prstGeom prst="rect">
                <a:avLst/>
              </a:prstGeom>
            </p:spPr>
          </p:pic>
          <p:cxnSp>
            <p:nvCxnSpPr>
              <p:cNvPr id="13" name="12 Conector recto de flecha"/>
              <p:cNvCxnSpPr/>
              <p:nvPr/>
            </p:nvCxnSpPr>
            <p:spPr>
              <a:xfrm>
                <a:off x="2799105" y="3868731"/>
                <a:ext cx="857250" cy="0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arrow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37 Conector recto de flecha"/>
              <p:cNvCxnSpPr/>
              <p:nvPr/>
            </p:nvCxnSpPr>
            <p:spPr>
              <a:xfrm>
                <a:off x="4795295" y="3868731"/>
                <a:ext cx="857250" cy="0"/>
              </a:xfrm>
              <a:prstGeom prst="straightConnector1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arrow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0" name="Shape 123"/>
            <p:cNvSpPr>
              <a:spLocks noChangeArrowheads="1"/>
            </p:cNvSpPr>
            <p:nvPr/>
          </p:nvSpPr>
          <p:spPr bwMode="auto">
            <a:xfrm>
              <a:off x="5384181" y="4082946"/>
              <a:ext cx="1306606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Vendedor</a:t>
              </a:r>
            </a:p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Independiente</a:t>
              </a:r>
            </a:p>
          </p:txBody>
        </p:sp>
        <p:sp>
          <p:nvSpPr>
            <p:cNvPr id="41" name="Shape 123"/>
            <p:cNvSpPr>
              <a:spLocks noChangeArrowheads="1"/>
            </p:cNvSpPr>
            <p:nvPr/>
          </p:nvSpPr>
          <p:spPr bwMode="auto">
            <a:xfrm>
              <a:off x="3646491" y="4166347"/>
              <a:ext cx="959155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Compañía</a:t>
              </a:r>
            </a:p>
          </p:txBody>
        </p:sp>
        <p:sp>
          <p:nvSpPr>
            <p:cNvPr id="42" name="Shape 123"/>
            <p:cNvSpPr>
              <a:spLocks noChangeArrowheads="1"/>
            </p:cNvSpPr>
            <p:nvPr/>
          </p:nvSpPr>
          <p:spPr bwMode="auto">
            <a:xfrm>
              <a:off x="1639881" y="4190667"/>
              <a:ext cx="729525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60959" rIns="60959">
              <a:spAutoFit/>
            </a:bodyPr>
            <a:lstStyle>
              <a:lvl1pPr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1pPr>
              <a:lvl2pPr marL="742950" indent="-28575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2pPr>
              <a:lvl3pPr marL="1143000" indent="-228600">
                <a:spcBef>
                  <a:spcPts val="700"/>
                </a:spcBef>
                <a:buSzPct val="100000"/>
                <a:buFont typeface="Arial" charset="0"/>
                <a:buChar char="•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3pPr>
              <a:lvl4pPr marL="1600200" indent="-228600">
                <a:spcBef>
                  <a:spcPts val="700"/>
                </a:spcBef>
                <a:buSzPct val="100000"/>
                <a:buFont typeface="Arial" charset="0"/>
                <a:buChar char="–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4pPr>
              <a:lvl5pPr marL="2057400" indent="-228600">
                <a:spcBef>
                  <a:spcPts val="700"/>
                </a:spcBef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5pPr>
              <a:lvl6pPr marL="25146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6pPr>
              <a:lvl7pPr marL="29718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7pPr>
              <a:lvl8pPr marL="34290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8pPr>
              <a:lvl9pPr marL="3886200" indent="-228600" eaLnBrk="0" fontAlgn="base" hangingPunct="0">
                <a:spcBef>
                  <a:spcPts val="700"/>
                </a:spcBef>
                <a:spcAft>
                  <a:spcPct val="0"/>
                </a:spcAft>
                <a:buSzPct val="100000"/>
                <a:buFont typeface="Arial" charset="0"/>
                <a:buChar char="»"/>
                <a:defRPr sz="3200">
                  <a:solidFill>
                    <a:srgbClr val="000000"/>
                  </a:solidFill>
                  <a:latin typeface="Arial" charset="0"/>
                  <a:ea typeface="ＭＳ Ｐゴシック" charset="-128"/>
                  <a:sym typeface="Calibri" charset="0"/>
                </a:defRPr>
              </a:lvl9pPr>
            </a:lstStyle>
            <a:p>
              <a:pPr algn="ctr" eaLnBrk="1">
                <a:spcBef>
                  <a:spcPct val="0"/>
                </a:spcBef>
                <a:buSzTx/>
                <a:buFontTx/>
                <a:buNone/>
              </a:pPr>
              <a:r>
                <a:rPr lang="es-CO" altLang="en-US" sz="1867" b="1" dirty="0">
                  <a:solidFill>
                    <a:srgbClr val="1D3163"/>
                  </a:solidFill>
                </a:rPr>
                <a:t>Fabrica</a:t>
              </a: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989780" y="2058725"/>
            <a:ext cx="5672736" cy="1343718"/>
            <a:chOff x="2989780" y="2058725"/>
            <a:chExt cx="5672736" cy="1343718"/>
          </a:xfrm>
        </p:grpSpPr>
        <p:grpSp>
          <p:nvGrpSpPr>
            <p:cNvPr id="29" name="Grupo 28"/>
            <p:cNvGrpSpPr/>
            <p:nvPr/>
          </p:nvGrpSpPr>
          <p:grpSpPr>
            <a:xfrm>
              <a:off x="2989780" y="2130692"/>
              <a:ext cx="1102448" cy="1271751"/>
              <a:chOff x="4203511" y="1879177"/>
              <a:chExt cx="966848" cy="1185333"/>
            </a:xfrm>
          </p:grpSpPr>
          <p:cxnSp>
            <p:nvCxnSpPr>
              <p:cNvPr id="30" name="Conector recto 29"/>
              <p:cNvCxnSpPr/>
              <p:nvPr/>
            </p:nvCxnSpPr>
            <p:spPr bwMode="auto">
              <a:xfrm>
                <a:off x="4203511" y="1879179"/>
                <a:ext cx="927612" cy="1185331"/>
              </a:xfrm>
              <a:prstGeom prst="line">
                <a:avLst/>
              </a:prstGeom>
              <a:noFill/>
              <a:ln w="762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1" name="Conector recto 30"/>
              <p:cNvCxnSpPr/>
              <p:nvPr/>
            </p:nvCxnSpPr>
            <p:spPr bwMode="auto">
              <a:xfrm rot="16200000">
                <a:off x="4113886" y="2008038"/>
                <a:ext cx="1185333" cy="927612"/>
              </a:xfrm>
              <a:prstGeom prst="line">
                <a:avLst/>
              </a:prstGeom>
              <a:noFill/>
              <a:ln w="762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2" name="Grupo 31"/>
            <p:cNvGrpSpPr/>
            <p:nvPr/>
          </p:nvGrpSpPr>
          <p:grpSpPr>
            <a:xfrm>
              <a:off x="5347590" y="2094709"/>
              <a:ext cx="1102448" cy="1271751"/>
              <a:chOff x="6064364" y="1843194"/>
              <a:chExt cx="966848" cy="1185333"/>
            </a:xfrm>
          </p:grpSpPr>
          <p:cxnSp>
            <p:nvCxnSpPr>
              <p:cNvPr id="33" name="Conector recto 32"/>
              <p:cNvCxnSpPr/>
              <p:nvPr/>
            </p:nvCxnSpPr>
            <p:spPr bwMode="auto">
              <a:xfrm>
                <a:off x="6064364" y="1843196"/>
                <a:ext cx="927612" cy="1185331"/>
              </a:xfrm>
              <a:prstGeom prst="line">
                <a:avLst/>
              </a:prstGeom>
              <a:noFill/>
              <a:ln w="762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Conector recto 33"/>
              <p:cNvCxnSpPr/>
              <p:nvPr/>
            </p:nvCxnSpPr>
            <p:spPr bwMode="auto">
              <a:xfrm rot="16200000">
                <a:off x="5974739" y="1972055"/>
                <a:ext cx="1185333" cy="927612"/>
              </a:xfrm>
              <a:prstGeom prst="line">
                <a:avLst/>
              </a:prstGeom>
              <a:noFill/>
              <a:ln w="762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5" name="Grupo 34"/>
            <p:cNvGrpSpPr/>
            <p:nvPr/>
          </p:nvGrpSpPr>
          <p:grpSpPr>
            <a:xfrm>
              <a:off x="7560068" y="2058725"/>
              <a:ext cx="1102448" cy="1271751"/>
              <a:chOff x="7958789" y="1807210"/>
              <a:chExt cx="966848" cy="1185333"/>
            </a:xfrm>
          </p:grpSpPr>
          <p:cxnSp>
            <p:nvCxnSpPr>
              <p:cNvPr id="36" name="Conector recto 35"/>
              <p:cNvCxnSpPr/>
              <p:nvPr/>
            </p:nvCxnSpPr>
            <p:spPr bwMode="auto">
              <a:xfrm>
                <a:off x="7958789" y="1807212"/>
                <a:ext cx="927612" cy="1185331"/>
              </a:xfrm>
              <a:prstGeom prst="line">
                <a:avLst/>
              </a:prstGeom>
              <a:noFill/>
              <a:ln w="762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Conector recto 38"/>
              <p:cNvCxnSpPr/>
              <p:nvPr/>
            </p:nvCxnSpPr>
            <p:spPr bwMode="auto">
              <a:xfrm rot="16200000">
                <a:off x="7869164" y="1936071"/>
                <a:ext cx="1185333" cy="927612"/>
              </a:xfrm>
              <a:prstGeom prst="line">
                <a:avLst/>
              </a:prstGeom>
              <a:noFill/>
              <a:ln w="76200" cap="flat" cmpd="sng">
                <a:solidFill>
                  <a:srgbClr val="B5000F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</p:spTree>
    <p:extLst>
      <p:ext uri="{BB962C8B-B14F-4D97-AF65-F5344CB8AC3E}">
        <p14:creationId xmlns:p14="http://schemas.microsoft.com/office/powerpoint/2010/main" val="27359020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0" y="-54592"/>
            <a:ext cx="12187451" cy="7069541"/>
          </a:xfrm>
          <a:prstGeom prst="rect">
            <a:avLst/>
          </a:prstGeom>
        </p:spPr>
      </p:pic>
      <p:sp>
        <p:nvSpPr>
          <p:cNvPr id="4" name="Shape 115"/>
          <p:cNvSpPr>
            <a:spLocks noChangeArrowheads="1"/>
          </p:cNvSpPr>
          <p:nvPr/>
        </p:nvSpPr>
        <p:spPr bwMode="auto">
          <a:xfrm>
            <a:off x="-266442" y="2357538"/>
            <a:ext cx="12610842" cy="1200329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7200" b="1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Century Gothic" charset="0"/>
              </a:rPr>
              <a:t>Quién recomienda </a:t>
            </a:r>
            <a:endParaRPr lang="es-ES" sz="7200" b="1" dirty="0"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Century Gothic" charset="0"/>
            </a:endParaRPr>
          </a:p>
        </p:txBody>
      </p:sp>
      <p:sp>
        <p:nvSpPr>
          <p:cNvPr id="5" name="Shape 115"/>
          <p:cNvSpPr>
            <a:spLocks noChangeArrowheads="1"/>
          </p:cNvSpPr>
          <p:nvPr/>
        </p:nvSpPr>
        <p:spPr bwMode="auto">
          <a:xfrm>
            <a:off x="596299" y="3136753"/>
            <a:ext cx="11748101" cy="156966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Century Gothic" charset="0"/>
              </a:rPr>
              <a:t>el </a:t>
            </a:r>
            <a:r>
              <a:rPr lang="es-ES_tradnl" sz="6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Century Gothic" charset="0"/>
              </a:rPr>
              <a:t>NETWORK MARKETING </a:t>
            </a:r>
            <a:r>
              <a:rPr lang="es-ES_tradnl" sz="9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Century Gothic" charset="0"/>
              </a:rPr>
              <a:t>?</a:t>
            </a:r>
            <a:endParaRPr lang="es-ES"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  <a:sym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1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0" y="-54592"/>
            <a:ext cx="12187451" cy="7069541"/>
          </a:xfrm>
          <a:prstGeom prst="rect">
            <a:avLst/>
          </a:prstGeom>
        </p:spPr>
      </p:pic>
      <p:sp>
        <p:nvSpPr>
          <p:cNvPr id="4" name="Shape 115"/>
          <p:cNvSpPr>
            <a:spLocks noChangeArrowheads="1"/>
          </p:cNvSpPr>
          <p:nvPr/>
        </p:nvSpPr>
        <p:spPr bwMode="auto">
          <a:xfrm>
            <a:off x="793102" y="227766"/>
            <a:ext cx="11024638" cy="83099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800" b="1" dirty="0">
                <a:ea typeface="ＭＳ Ｐゴシック" charset="0"/>
                <a:cs typeface="Century Gothic" charset="0"/>
                <a:sym typeface="Century Gothic" charset="0"/>
              </a:rPr>
              <a:t>Quién recomienda</a:t>
            </a:r>
            <a:r>
              <a:rPr lang="es-ES_tradnl" sz="4800" b="1" dirty="0">
                <a:solidFill>
                  <a:srgbClr val="FF0000"/>
                </a:solidFill>
                <a:ea typeface="ＭＳ Ｐゴシック" charset="0"/>
                <a:cs typeface="Century Gothic" charset="0"/>
                <a:sym typeface="Century Gothic" charset="0"/>
              </a:rPr>
              <a:t> </a:t>
            </a:r>
            <a:endParaRPr lang="es-ES" sz="4800" b="1" dirty="0">
              <a:solidFill>
                <a:srgbClr val="FF0000"/>
              </a:solidFill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5" name="Shape 115"/>
          <p:cNvSpPr>
            <a:spLocks noChangeArrowheads="1"/>
          </p:cNvSpPr>
          <p:nvPr/>
        </p:nvSpPr>
        <p:spPr bwMode="auto">
          <a:xfrm>
            <a:off x="1955915" y="556068"/>
            <a:ext cx="11024638" cy="1323439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800" b="1" dirty="0">
                <a:ea typeface="ＭＳ Ｐゴシック" charset="0"/>
                <a:cs typeface="Century Gothic" charset="0"/>
                <a:sym typeface="Century Gothic" charset="0"/>
              </a:rPr>
              <a:t>el</a:t>
            </a:r>
            <a:r>
              <a:rPr lang="es-ES_tradnl" sz="4800" b="1" dirty="0">
                <a:solidFill>
                  <a:srgbClr val="FF0000"/>
                </a:solidFill>
                <a:ea typeface="ＭＳ Ｐゴシック" charset="0"/>
                <a:cs typeface="Century Gothic" charset="0"/>
                <a:sym typeface="Century Gothic" charset="0"/>
              </a:rPr>
              <a:t> </a:t>
            </a:r>
            <a:r>
              <a:rPr lang="es-ES_tradnl" sz="4800" b="1" dirty="0">
                <a:solidFill>
                  <a:srgbClr val="C00000"/>
                </a:solidFill>
                <a:ea typeface="ＭＳ Ｐゴシック" charset="0"/>
                <a:cs typeface="Century Gothic" charset="0"/>
                <a:sym typeface="Century Gothic" charset="0"/>
              </a:rPr>
              <a:t>NETWORK MARKETING </a:t>
            </a:r>
            <a:r>
              <a:rPr lang="es-ES_tradnl" sz="8000" b="1" i="1" dirty="0">
                <a:ea typeface="ＭＳ Ｐゴシック" charset="0"/>
                <a:cs typeface="Century Gothic" charset="0"/>
                <a:sym typeface="Century Gothic" charset="0"/>
              </a:rPr>
              <a:t>?</a:t>
            </a:r>
            <a:endParaRPr lang="es-ES" sz="4800" b="1" i="1" dirty="0"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467153" y="3593505"/>
            <a:ext cx="52313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s-CO" altLang="en-US" sz="3200" b="1" dirty="0">
                <a:solidFill>
                  <a:srgbClr val="1D3163"/>
                </a:solidFill>
              </a:rPr>
              <a:t>“Las personas más ricas del mundo construyen redes, los demás están programados para buscar empleo”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479" y="556590"/>
            <a:ext cx="5740764" cy="64583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200436" y="1767009"/>
            <a:ext cx="3752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s-CO" altLang="en-US" sz="3600" dirty="0">
                <a:solidFill>
                  <a:srgbClr val="1D3163"/>
                </a:solidFill>
              </a:rPr>
              <a:t>ROBERT KIYOSAKI</a:t>
            </a:r>
          </a:p>
        </p:txBody>
      </p:sp>
    </p:spTree>
    <p:extLst>
      <p:ext uri="{BB962C8B-B14F-4D97-AF65-F5344CB8AC3E}">
        <p14:creationId xmlns:p14="http://schemas.microsoft.com/office/powerpoint/2010/main" val="297511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334" r="3344"/>
          <a:stretch/>
        </p:blipFill>
        <p:spPr>
          <a:xfrm>
            <a:off x="13647" y="-54591"/>
            <a:ext cx="12187451" cy="706954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406591" y="3699813"/>
            <a:ext cx="49929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s-CO" altLang="en-US" sz="3200" b="1" dirty="0">
                <a:solidFill>
                  <a:srgbClr val="1D3163"/>
                </a:solidFill>
              </a:rPr>
              <a:t>“Yo prefiero el 1% de </a:t>
            </a:r>
            <a:r>
              <a:rPr lang="es-CO" altLang="en-US" sz="3200" b="1" dirty="0" smtClean="0">
                <a:solidFill>
                  <a:srgbClr val="1D3163"/>
                </a:solidFill>
              </a:rPr>
              <a:t>100, </a:t>
            </a:r>
            <a:r>
              <a:rPr lang="es-CO" altLang="en-US" sz="3200" b="1" dirty="0">
                <a:solidFill>
                  <a:srgbClr val="1D3163"/>
                </a:solidFill>
              </a:rPr>
              <a:t>que el 100% de 1. No existe mejor inversión en el mundo de los negocios de Network Marketing…”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783" y="942975"/>
            <a:ext cx="5448217" cy="6071975"/>
          </a:xfrm>
          <a:prstGeom prst="rect">
            <a:avLst/>
          </a:prstGeom>
        </p:spPr>
      </p:pic>
      <p:sp>
        <p:nvSpPr>
          <p:cNvPr id="10" name="Shape 115"/>
          <p:cNvSpPr>
            <a:spLocks noChangeArrowheads="1"/>
          </p:cNvSpPr>
          <p:nvPr/>
        </p:nvSpPr>
        <p:spPr bwMode="auto">
          <a:xfrm>
            <a:off x="793102" y="227766"/>
            <a:ext cx="11024638" cy="83099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800" b="1" dirty="0">
                <a:ea typeface="ＭＳ Ｐゴシック" charset="0"/>
                <a:cs typeface="Century Gothic" charset="0"/>
                <a:sym typeface="Century Gothic" charset="0"/>
              </a:rPr>
              <a:t>Quién recomienda </a:t>
            </a:r>
            <a:endParaRPr lang="es-ES" sz="4800" b="1" dirty="0"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11" name="Shape 115"/>
          <p:cNvSpPr>
            <a:spLocks noChangeArrowheads="1"/>
          </p:cNvSpPr>
          <p:nvPr/>
        </p:nvSpPr>
        <p:spPr bwMode="auto">
          <a:xfrm>
            <a:off x="1955915" y="556068"/>
            <a:ext cx="11024638" cy="1323439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  <a:effectLst>
            <a:outerShdw blurRad="63500" dist="38100" dir="5400000" rotWithShape="0">
              <a:schemeClr val="tx1">
                <a:alpha val="40000"/>
              </a:schemeClr>
            </a:outerShdw>
          </a:effectLst>
          <a:extLst/>
        </p:spPr>
        <p:txBody>
          <a:bodyPr wrap="square" lIns="60959" rIns="60959" anchor="ctr">
            <a:spAutoFit/>
          </a:bodyPr>
          <a:lstStyle/>
          <a:p>
            <a:pPr algn="ctr" eaLnBrk="1">
              <a:defRPr/>
            </a:pPr>
            <a:r>
              <a:rPr lang="es-ES_tradnl" sz="4800" b="1" dirty="0">
                <a:ea typeface="ＭＳ Ｐゴシック" charset="0"/>
                <a:cs typeface="Century Gothic" charset="0"/>
                <a:sym typeface="Century Gothic" charset="0"/>
              </a:rPr>
              <a:t>el </a:t>
            </a:r>
            <a:r>
              <a:rPr lang="es-ES_tradnl" sz="4800" b="1" dirty="0">
                <a:solidFill>
                  <a:srgbClr val="C00000"/>
                </a:solidFill>
                <a:ea typeface="ＭＳ Ｐゴシック" charset="0"/>
                <a:cs typeface="Century Gothic" charset="0"/>
                <a:sym typeface="Century Gothic" charset="0"/>
              </a:rPr>
              <a:t>NETWORK MARKETING </a:t>
            </a:r>
            <a:r>
              <a:rPr lang="es-ES_tradnl" sz="8000" b="1" i="1" dirty="0">
                <a:ea typeface="ＭＳ Ｐゴシック" charset="0"/>
                <a:cs typeface="Century Gothic" charset="0"/>
                <a:sym typeface="Century Gothic" charset="0"/>
              </a:rPr>
              <a:t>?</a:t>
            </a:r>
            <a:endParaRPr lang="es-ES" sz="4800" b="1" i="1" dirty="0">
              <a:ea typeface="ＭＳ Ｐゴシック" charset="0"/>
              <a:cs typeface="Century Gothic" charset="0"/>
              <a:sym typeface="Century Gothic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200436" y="1767009"/>
            <a:ext cx="3752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s-CO" altLang="en-US" sz="3600" dirty="0">
                <a:solidFill>
                  <a:srgbClr val="1D3163"/>
                </a:solidFill>
              </a:rPr>
              <a:t>WARRENT BUFFET</a:t>
            </a:r>
          </a:p>
        </p:txBody>
      </p:sp>
    </p:spTree>
    <p:extLst>
      <p:ext uri="{BB962C8B-B14F-4D97-AF65-F5344CB8AC3E}">
        <p14:creationId xmlns:p14="http://schemas.microsoft.com/office/powerpoint/2010/main" val="68276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760</Words>
  <Application>Microsoft Office PowerPoint</Application>
  <PresentationFormat>Panorámica</PresentationFormat>
  <Paragraphs>267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2" baseType="lpstr">
      <vt:lpstr>Batang</vt:lpstr>
      <vt:lpstr>ＭＳ Ｐゴシック</vt:lpstr>
      <vt:lpstr>Arial</vt:lpstr>
      <vt:lpstr>Arial Black</vt:lpstr>
      <vt:lpstr>Basic Sans SF</vt:lpstr>
      <vt:lpstr>Calibri</vt:lpstr>
      <vt:lpstr>Calibri Light</vt:lpstr>
      <vt:lpstr>Century Gothic</vt:lpstr>
      <vt:lpstr>Helvetica</vt:lpstr>
      <vt:lpstr>Lato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14</cp:revision>
  <dcterms:modified xsi:type="dcterms:W3CDTF">2019-12-24T23:27:40Z</dcterms:modified>
</cp:coreProperties>
</file>